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2491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icrosoft YaHei"/>
                <a:cs typeface="Microsoft YaHe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icrosoft YaHei"/>
                <a:cs typeface="Microsoft YaHe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icrosoft YaHei"/>
                <a:cs typeface="Microsoft YaHe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17804" y="1574291"/>
            <a:ext cx="3499485" cy="3333115"/>
          </a:xfrm>
          <a:custGeom>
            <a:avLst/>
            <a:gdLst/>
            <a:ahLst/>
            <a:cxnLst/>
            <a:rect l="l" t="t" r="r" b="b"/>
            <a:pathLst>
              <a:path w="3499485" h="3333115">
                <a:moveTo>
                  <a:pt x="2972943" y="0"/>
                </a:moveTo>
                <a:lnTo>
                  <a:pt x="0" y="0"/>
                </a:lnTo>
                <a:lnTo>
                  <a:pt x="0" y="3332988"/>
                </a:lnTo>
                <a:lnTo>
                  <a:pt x="2972943" y="3332988"/>
                </a:lnTo>
                <a:lnTo>
                  <a:pt x="3499104" y="1666494"/>
                </a:lnTo>
                <a:lnTo>
                  <a:pt x="29729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icrosoft YaHei"/>
                <a:cs typeface="Microsoft YaHe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icrosoft YaHei"/>
                <a:cs typeface="Microsoft YaHe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8773" y="1165606"/>
            <a:ext cx="2854452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0782" y="1946605"/>
            <a:ext cx="10346055" cy="2797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044173" y="6421307"/>
            <a:ext cx="257175" cy="226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Microsoft YaHei"/>
                <a:cs typeface="Microsoft YaHe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aoyd@sustech.edu.cn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hyperlink" Target="http://www.tcpipguide.com/free/t_HTTPResponseMessageFormat.htm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hyperlink" Target="http://www.elprocus.com/tcp-ip-protocol-architecture-and-its-layers/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hyperlink" Target="http://www.serverip.com/" TargetMode="External"/><Relationship Id="rId4" Type="http://schemas.openxmlformats.org/officeDocument/2006/relationships/hyperlink" Target="http://www.javatpoint.com/socket-programming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33.png"/><Relationship Id="rId4" Type="http://schemas.openxmlformats.org/officeDocument/2006/relationships/image" Target="../media/image34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37.png"/><Relationship Id="rId4" Type="http://schemas.openxmlformats.org/officeDocument/2006/relationships/image" Target="../media/image38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5" Type="http://schemas.openxmlformats.org/officeDocument/2006/relationships/hyperlink" Target="https://docs.oracle.com/javase/7/docs/api/java/lang/Object.htmlnotify()" TargetMode="External"/><Relationship Id="rId6" Type="http://schemas.openxmlformats.org/officeDocument/2006/relationships/hyperlink" Target="https://docs.oracle.com/javase/7/docs/api/java/lang/Object.htmlnotifyAll()" TargetMode="Externa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Relationship Id="rId3" Type="http://schemas.openxmlformats.org/officeDocument/2006/relationships/image" Target="../media/image22.png"/><Relationship Id="rId4" Type="http://schemas.openxmlformats.org/officeDocument/2006/relationships/image" Target="../media/image5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4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5.jpg"/><Relationship Id="rId4" Type="http://schemas.openxmlformats.org/officeDocument/2006/relationships/image" Target="../media/image4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Relationship Id="rId4" Type="http://schemas.openxmlformats.org/officeDocument/2006/relationships/image" Target="../media/image6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hyperlink" Target="http://www.sustech.edu.cn/" TargetMode="Externa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ustech.edu.cn/" TargetMode="External"/><Relationship Id="rId3" Type="http://schemas.openxmlformats.org/officeDocument/2006/relationships/image" Target="../media/image6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22.png"/><Relationship Id="rId4" Type="http://schemas.openxmlformats.org/officeDocument/2006/relationships/image" Target="../media/image6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hyperlink" Target="http://www.development-tutorial.com/basic-structure-html-page/" TargetMode="Externa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tutorialspoint.com/index.php/basic-html/html-elements" TargetMode="External"/><Relationship Id="rId3" Type="http://schemas.openxmlformats.org/officeDocument/2006/relationships/image" Target="../media/image71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7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hyperlink" Target="http://www.elprocus.com/tcp-ip-protocol-architecture-and-its-layers/" TargetMode="Externa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Relationship Id="rId3" Type="http://schemas.openxmlformats.org/officeDocument/2006/relationships/hyperlink" Target="http://www.altexsoft.com/blog/rest-api-design/" TargetMode="Externa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Relationship Id="rId4" Type="http://schemas.openxmlformats.org/officeDocument/2006/relationships/image" Target="../media/image79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715625" cy="6858000"/>
            <a:chOff x="0" y="0"/>
            <a:chExt cx="10715625" cy="6858000"/>
          </a:xfrm>
        </p:grpSpPr>
        <p:sp>
          <p:nvSpPr>
            <p:cNvPr id="4" name="object 4"/>
            <p:cNvSpPr/>
            <p:nvPr/>
          </p:nvSpPr>
          <p:spPr>
            <a:xfrm>
              <a:off x="1246632" y="0"/>
              <a:ext cx="9469120" cy="6858000"/>
            </a:xfrm>
            <a:custGeom>
              <a:avLst/>
              <a:gdLst/>
              <a:ahLst/>
              <a:cxnLst/>
              <a:rect l="l" t="t" r="r" b="b"/>
              <a:pathLst>
                <a:path w="9469120" h="6858000">
                  <a:moveTo>
                    <a:pt x="9468612" y="0"/>
                  </a:moveTo>
                  <a:lnTo>
                    <a:pt x="2044065" y="0"/>
                  </a:lnTo>
                  <a:lnTo>
                    <a:pt x="2044445" y="507"/>
                  </a:lnTo>
                  <a:lnTo>
                    <a:pt x="0" y="507"/>
                  </a:lnTo>
                  <a:lnTo>
                    <a:pt x="0" y="6857999"/>
                  </a:lnTo>
                  <a:lnTo>
                    <a:pt x="6292215" y="6857999"/>
                  </a:lnTo>
                  <a:lnTo>
                    <a:pt x="9468612" y="0"/>
                  </a:lnTo>
                  <a:close/>
                </a:path>
              </a:pathLst>
            </a:custGeom>
            <a:solidFill>
              <a:srgbClr val="25252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25610" cy="6858000"/>
            </a:xfrm>
            <a:custGeom>
              <a:avLst/>
              <a:gdLst/>
              <a:ahLst/>
              <a:cxnLst/>
              <a:rect l="l" t="t" r="r" b="b"/>
              <a:pathLst>
                <a:path w="9325610" h="6858000">
                  <a:moveTo>
                    <a:pt x="9325356" y="0"/>
                  </a:moveTo>
                  <a:lnTo>
                    <a:pt x="0" y="0"/>
                  </a:lnTo>
                  <a:lnTo>
                    <a:pt x="0" y="6857520"/>
                  </a:lnTo>
                  <a:lnTo>
                    <a:pt x="1246974" y="6857520"/>
                  </a:lnTo>
                  <a:lnTo>
                    <a:pt x="1246974" y="6857999"/>
                  </a:lnTo>
                  <a:lnTo>
                    <a:pt x="6148832" y="6857999"/>
                  </a:lnTo>
                  <a:lnTo>
                    <a:pt x="932535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411" y="1950796"/>
            <a:ext cx="10193655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>
                <a:solidFill>
                  <a:srgbClr val="FFFFFF"/>
                </a:solidFill>
              </a:rPr>
              <a:t>Computer</a:t>
            </a:r>
            <a:r>
              <a:rPr dirty="0" sz="4200" spc="-20">
                <a:solidFill>
                  <a:srgbClr val="FFFFFF"/>
                </a:solidFill>
              </a:rPr>
              <a:t> </a:t>
            </a:r>
            <a:r>
              <a:rPr dirty="0" sz="4200" spc="-30">
                <a:solidFill>
                  <a:srgbClr val="FFFFFF"/>
                </a:solidFill>
              </a:rPr>
              <a:t>System</a:t>
            </a:r>
            <a:r>
              <a:rPr dirty="0" sz="4200" spc="5">
                <a:solidFill>
                  <a:srgbClr val="FFFFFF"/>
                </a:solidFill>
              </a:rPr>
              <a:t> </a:t>
            </a:r>
            <a:r>
              <a:rPr dirty="0" sz="4200">
                <a:solidFill>
                  <a:srgbClr val="FFFFFF"/>
                </a:solidFill>
              </a:rPr>
              <a:t>Design</a:t>
            </a:r>
            <a:r>
              <a:rPr dirty="0" sz="4200" spc="-20">
                <a:solidFill>
                  <a:srgbClr val="FFFFFF"/>
                </a:solidFill>
              </a:rPr>
              <a:t> </a:t>
            </a:r>
            <a:r>
              <a:rPr dirty="0" sz="4200">
                <a:solidFill>
                  <a:srgbClr val="FFFFFF"/>
                </a:solidFill>
              </a:rPr>
              <a:t>&amp;</a:t>
            </a:r>
            <a:r>
              <a:rPr dirty="0" sz="4200" spc="-30">
                <a:solidFill>
                  <a:srgbClr val="FFFFFF"/>
                </a:solidFill>
              </a:rPr>
              <a:t> </a:t>
            </a:r>
            <a:r>
              <a:rPr dirty="0" sz="4200">
                <a:solidFill>
                  <a:srgbClr val="FFFFFF"/>
                </a:solidFill>
              </a:rPr>
              <a:t>Application</a:t>
            </a:r>
            <a:endParaRPr sz="4200"/>
          </a:p>
        </p:txBody>
      </p:sp>
      <p:sp>
        <p:nvSpPr>
          <p:cNvPr id="8" name="object 8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FFFFFF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FFFFFF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FFFFFF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4343" y="6421307"/>
            <a:ext cx="165735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1</a:t>
            </a:fld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3411" y="2856738"/>
            <a:ext cx="5735955" cy="1727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FFFFFF"/>
                </a:solidFill>
                <a:latin typeface="Microsoft YaHei"/>
                <a:cs typeface="Microsoft YaHei"/>
              </a:rPr>
              <a:t>计算机系统设计与应</a:t>
            </a:r>
            <a:r>
              <a:rPr dirty="0" sz="4200" spc="-15">
                <a:solidFill>
                  <a:srgbClr val="FFFFFF"/>
                </a:solidFill>
                <a:latin typeface="Microsoft YaHei"/>
                <a:cs typeface="Microsoft YaHei"/>
              </a:rPr>
              <a:t>用</a:t>
            </a:r>
            <a:r>
              <a:rPr dirty="0" sz="420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endParaRPr sz="4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790"/>
              </a:spcBef>
            </a:pP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陶伊达</a:t>
            </a:r>
            <a:r>
              <a:rPr dirty="0" sz="2000" spc="-5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Microsoft YaHei"/>
                <a:cs typeface="Microsoft YaHei"/>
              </a:rPr>
              <a:t>（TAO</a:t>
            </a:r>
            <a:r>
              <a:rPr dirty="0" sz="2000" spc="-6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Yida）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taoyd@sustech.edu.cn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798" y="2402840"/>
            <a:ext cx="2221230" cy="1562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3175">
              <a:lnSpc>
                <a:spcPts val="4105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HTTP</a:t>
            </a:r>
            <a:endParaRPr sz="3600">
              <a:latin typeface="Yu Gothic UI Light"/>
              <a:cs typeface="Yu Gothic UI Light"/>
            </a:endParaRPr>
          </a:p>
          <a:p>
            <a:pPr algn="ctr" marL="12700" marR="5080">
              <a:lnSpc>
                <a:spcPts val="3890"/>
              </a:lnSpc>
              <a:spcBef>
                <a:spcPts val="270"/>
              </a:spcBef>
            </a:pPr>
            <a:r>
              <a:rPr dirty="0" sz="3600" spc="-5">
                <a:solidFill>
                  <a:srgbClr val="FFFFFF"/>
                </a:solidFill>
                <a:latin typeface="Yu Gothic UI Light"/>
                <a:cs typeface="Yu Gothic UI Light"/>
              </a:rPr>
              <a:t>Request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Yu Gothic UI Light"/>
                <a:cs typeface="Yu Gothic UI Light"/>
              </a:rPr>
              <a:t>Commands</a:t>
            </a:r>
            <a:endParaRPr sz="3600">
              <a:latin typeface="Yu Gothic UI Light"/>
              <a:cs typeface="Yu Gothic U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7740" y="1648248"/>
            <a:ext cx="6771874" cy="35683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625" y="6486956"/>
            <a:ext cx="1356906" cy="131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6302" y="6490309"/>
            <a:ext cx="143382" cy="1048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55992" y="0"/>
            <a:ext cx="4636135" cy="6858000"/>
          </a:xfrm>
          <a:custGeom>
            <a:avLst/>
            <a:gdLst/>
            <a:ahLst/>
            <a:cxnLst/>
            <a:rect l="l" t="t" r="r" b="b"/>
            <a:pathLst>
              <a:path w="4636134" h="6858000">
                <a:moveTo>
                  <a:pt x="4636008" y="0"/>
                </a:moveTo>
                <a:lnTo>
                  <a:pt x="0" y="0"/>
                </a:lnTo>
                <a:lnTo>
                  <a:pt x="0" y="6858000"/>
                </a:lnTo>
                <a:lnTo>
                  <a:pt x="4636008" y="6858000"/>
                </a:lnTo>
                <a:lnTo>
                  <a:pt x="4636008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848" y="688891"/>
            <a:ext cx="6058917" cy="2471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957" y="3293407"/>
            <a:ext cx="6122504" cy="28391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79130" y="2682951"/>
            <a:ext cx="3507740" cy="13487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535"/>
              </a:lnSpc>
              <a:spcBef>
                <a:spcPts val="95"/>
              </a:spcBef>
            </a:pPr>
            <a:r>
              <a:rPr dirty="0" sz="3100" spc="10">
                <a:solidFill>
                  <a:srgbClr val="FFFFFF"/>
                </a:solidFill>
              </a:rPr>
              <a:t>HTTP</a:t>
            </a:r>
            <a:endParaRPr sz="3100"/>
          </a:p>
          <a:p>
            <a:pPr marL="12700" marR="5080">
              <a:lnSpc>
                <a:spcPts val="3350"/>
              </a:lnSpc>
              <a:spcBef>
                <a:spcPts val="235"/>
              </a:spcBef>
            </a:pPr>
            <a:r>
              <a:rPr dirty="0" sz="3100" spc="-20">
                <a:solidFill>
                  <a:srgbClr val="FFFFFF"/>
                </a:solidFill>
              </a:rPr>
              <a:t>Request/Response </a:t>
            </a:r>
            <a:r>
              <a:rPr dirty="0" sz="3100" spc="-905">
                <a:solidFill>
                  <a:srgbClr val="FFFFFF"/>
                </a:solidFill>
              </a:rPr>
              <a:t> </a:t>
            </a:r>
            <a:r>
              <a:rPr dirty="0" sz="3100" spc="-10">
                <a:solidFill>
                  <a:srgbClr val="FFFFFF"/>
                </a:solidFill>
              </a:rPr>
              <a:t>Message</a:t>
            </a:r>
            <a:r>
              <a:rPr dirty="0" sz="3100" spc="20">
                <a:solidFill>
                  <a:srgbClr val="FFFFFF"/>
                </a:solidFill>
              </a:rPr>
              <a:t> </a:t>
            </a:r>
            <a:r>
              <a:rPr dirty="0" sz="3100" spc="-5">
                <a:solidFill>
                  <a:srgbClr val="FFFFFF"/>
                </a:solidFill>
              </a:rPr>
              <a:t>Format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5359400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latin typeface="Microsoft YaHei"/>
                <a:cs typeface="Microsoft YaHei"/>
              </a:rPr>
              <a:t>T</a:t>
            </a:r>
            <a:r>
              <a:rPr dirty="0" sz="1200" spc="-20">
                <a:latin typeface="Microsoft YaHei"/>
                <a:cs typeface="Microsoft YaHei"/>
              </a:rPr>
              <a:t>A</a:t>
            </a:r>
            <a:r>
              <a:rPr dirty="0" sz="1200">
                <a:latin typeface="Microsoft YaHei"/>
                <a:cs typeface="Microsoft YaHei"/>
              </a:rPr>
              <a:t>O</a:t>
            </a:r>
            <a:r>
              <a:rPr dirty="0" sz="1200" spc="-5">
                <a:latin typeface="Microsoft YaHei"/>
                <a:cs typeface="Microsoft YaHei"/>
              </a:rPr>
              <a:t> Y</a:t>
            </a:r>
            <a:r>
              <a:rPr dirty="0" sz="1200">
                <a:latin typeface="Microsoft YaHei"/>
                <a:cs typeface="Microsoft YaHei"/>
              </a:rPr>
              <a:t>ida</a:t>
            </a:r>
            <a:r>
              <a:rPr dirty="0" sz="1200" spc="-5">
                <a:latin typeface="Microsoft YaHei"/>
                <a:cs typeface="Microsoft YaHei"/>
              </a:rPr>
              <a:t>@S</a:t>
            </a:r>
            <a:r>
              <a:rPr dirty="0" sz="1200" spc="5">
                <a:latin typeface="Microsoft YaHei"/>
                <a:cs typeface="Microsoft YaHei"/>
              </a:rPr>
              <a:t>U</a:t>
            </a:r>
            <a:r>
              <a:rPr dirty="0" sz="1200" spc="-5"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Microsoft YaHei"/>
                <a:cs typeface="Microsoft YaHei"/>
              </a:rPr>
              <a:t>15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617" y="329565"/>
            <a:ext cx="4595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ahoma"/>
                <a:cs typeface="Tahoma"/>
                <a:hlinkClick r:id="rId4"/>
              </a:rPr>
              <a:t>http://www.tcpipguide.com/free/t_HTTPResponseMessageFormat.htm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0190" cy="6858000"/>
          </a:xfrm>
          <a:custGeom>
            <a:avLst/>
            <a:gdLst/>
            <a:ahLst/>
            <a:cxnLst/>
            <a:rect l="l" t="t" r="r" b="b"/>
            <a:pathLst>
              <a:path w="4060190" h="6858000">
                <a:moveTo>
                  <a:pt x="4059936" y="6857998"/>
                </a:moveTo>
                <a:lnTo>
                  <a:pt x="4059936" y="0"/>
                </a:lnTo>
                <a:lnTo>
                  <a:pt x="0" y="0"/>
                </a:lnTo>
                <a:lnTo>
                  <a:pt x="0" y="6857998"/>
                </a:lnTo>
                <a:lnTo>
                  <a:pt x="4059936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172" y="2440635"/>
            <a:ext cx="2572385" cy="1904364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dirty="0" sz="4400" spc="-415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ranspo</a:t>
            </a:r>
            <a:r>
              <a:rPr dirty="0" sz="4400" spc="114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t  </a:t>
            </a:r>
            <a:r>
              <a:rPr dirty="0" sz="4400" spc="-10">
                <a:solidFill>
                  <a:srgbClr val="FFFFFF"/>
                </a:solidFill>
                <a:latin typeface="Microsoft YaHei"/>
                <a:cs typeface="Microsoft YaHei"/>
              </a:rPr>
              <a:t>Layer </a:t>
            </a:r>
            <a:r>
              <a:rPr dirty="0" sz="4400" spc="-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-10">
                <a:solidFill>
                  <a:srgbClr val="FFFFFF"/>
                </a:solidFill>
                <a:latin typeface="Microsoft YaHei"/>
                <a:cs typeface="Microsoft YaHei"/>
              </a:rPr>
              <a:t>Protocols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9009" y="658384"/>
            <a:ext cx="6600190" cy="2515235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30">
                <a:latin typeface="Microsoft YaHei"/>
                <a:cs typeface="Microsoft YaHei"/>
              </a:rPr>
              <a:t>TCP</a:t>
            </a:r>
            <a:r>
              <a:rPr dirty="0" sz="2000" spc="-20">
                <a:latin typeface="Microsoft YaHei"/>
                <a:cs typeface="Microsoft YaHei"/>
              </a:rPr>
              <a:t> (Transmission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Control Protocol)</a:t>
            </a:r>
            <a:endParaRPr sz="2000">
              <a:latin typeface="Microsoft YaHei"/>
              <a:cs typeface="Microsoft YaHei"/>
            </a:endParaRPr>
          </a:p>
          <a:p>
            <a:pPr lvl="1" marL="698500" marR="429895" indent="-229235">
              <a:lnSpc>
                <a:spcPts val="1730"/>
              </a:lnSpc>
              <a:spcBef>
                <a:spcPts val="5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600" spc="-30">
                <a:latin typeface="Microsoft YaHei"/>
                <a:cs typeface="Microsoft YaHei"/>
              </a:rPr>
              <a:t>TCP</a:t>
            </a:r>
            <a:r>
              <a:rPr dirty="0" sz="1600" spc="-10">
                <a:latin typeface="Microsoft YaHei"/>
                <a:cs typeface="Microsoft YaHei"/>
              </a:rPr>
              <a:t> provides</a:t>
            </a:r>
            <a:r>
              <a:rPr dirty="0" sz="1600" spc="1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a</a:t>
            </a:r>
            <a:r>
              <a:rPr dirty="0" sz="1600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reliable,</a:t>
            </a:r>
            <a:r>
              <a:rPr dirty="0" sz="1600" spc="4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point-to-point</a:t>
            </a:r>
            <a:r>
              <a:rPr dirty="0" sz="1600" spc="-2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communication </a:t>
            </a:r>
            <a:r>
              <a:rPr dirty="0" sz="1600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channel</a:t>
            </a:r>
            <a:r>
              <a:rPr dirty="0" sz="1600" spc="2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for</a:t>
            </a:r>
            <a:r>
              <a:rPr dirty="0" sz="1600" spc="-10">
                <a:latin typeface="Microsoft YaHei"/>
                <a:cs typeface="Microsoft YaHei"/>
              </a:rPr>
              <a:t> clients</a:t>
            </a:r>
            <a:r>
              <a:rPr dirty="0" sz="1600" spc="3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and</a:t>
            </a:r>
            <a:r>
              <a:rPr dirty="0" sz="1600" spc="20">
                <a:latin typeface="Microsoft YaHei"/>
                <a:cs typeface="Microsoft YaHei"/>
              </a:rPr>
              <a:t> </a:t>
            </a:r>
            <a:r>
              <a:rPr dirty="0" sz="1600" spc="5">
                <a:latin typeface="Microsoft YaHei"/>
                <a:cs typeface="Microsoft YaHei"/>
              </a:rPr>
              <a:t>servers</a:t>
            </a:r>
            <a:r>
              <a:rPr dirty="0" sz="1600" spc="1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to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communicate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over</a:t>
            </a:r>
            <a:r>
              <a:rPr dirty="0" sz="1600" spc="1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the </a:t>
            </a:r>
            <a:r>
              <a:rPr dirty="0" sz="1600" spc="-45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Internet</a:t>
            </a:r>
            <a:endParaRPr sz="1600">
              <a:latin typeface="Microsoft YaHei"/>
              <a:cs typeface="Microsoft YaHei"/>
            </a:endParaRPr>
          </a:p>
          <a:p>
            <a:pPr lvl="1" marL="698500" marR="26670" indent="-229235">
              <a:lnSpc>
                <a:spcPts val="1730"/>
              </a:lnSpc>
              <a:spcBef>
                <a:spcPts val="5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600" spc="-30">
                <a:latin typeface="Microsoft YaHei"/>
                <a:cs typeface="Microsoft YaHei"/>
              </a:rPr>
              <a:t>TCP</a:t>
            </a:r>
            <a:r>
              <a:rPr dirty="0" sz="1600" spc="-5">
                <a:latin typeface="Microsoft YaHei"/>
                <a:cs typeface="Microsoft YaHei"/>
              </a:rPr>
              <a:t> is</a:t>
            </a:r>
            <a:r>
              <a:rPr dirty="0" sz="160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the</a:t>
            </a:r>
            <a:r>
              <a:rPr dirty="0" sz="1600" spc="20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protocol used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most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on</a:t>
            </a:r>
            <a:r>
              <a:rPr dirty="0" sz="1600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top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20">
                <a:latin typeface="Microsoft YaHei"/>
                <a:cs typeface="Microsoft YaHei"/>
              </a:rPr>
              <a:t>of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100">
                <a:latin typeface="Microsoft YaHei"/>
                <a:cs typeface="Microsoft YaHei"/>
              </a:rPr>
              <a:t>IP,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15">
                <a:latin typeface="Microsoft YaHei"/>
                <a:cs typeface="Microsoft YaHei"/>
              </a:rPr>
              <a:t>we</a:t>
            </a:r>
            <a:r>
              <a:rPr dirty="0" sz="1600" spc="1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often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15">
                <a:latin typeface="Microsoft YaHei"/>
                <a:cs typeface="Microsoft YaHei"/>
              </a:rPr>
              <a:t>referred </a:t>
            </a:r>
            <a:r>
              <a:rPr dirty="0" sz="1600" spc="-459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to</a:t>
            </a:r>
            <a:r>
              <a:rPr dirty="0" sz="1600" spc="-5">
                <a:latin typeface="Microsoft YaHei"/>
                <a:cs typeface="Microsoft YaHei"/>
              </a:rPr>
              <a:t> as</a:t>
            </a:r>
            <a:r>
              <a:rPr dirty="0" sz="1600">
                <a:latin typeface="Microsoft YaHei"/>
                <a:cs typeface="Microsoft YaHei"/>
              </a:rPr>
              <a:t> </a:t>
            </a:r>
            <a:r>
              <a:rPr dirty="0" sz="1600" spc="-20">
                <a:latin typeface="Microsoft YaHei"/>
                <a:cs typeface="Microsoft YaHei"/>
              </a:rPr>
              <a:t>TCP/IP</a:t>
            </a:r>
            <a:endParaRPr sz="16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Microsoft YaHei"/>
                <a:cs typeface="Microsoft YaHei"/>
              </a:rPr>
              <a:t>UDP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(User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Datagram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Protocol)</a:t>
            </a:r>
            <a:endParaRPr sz="2000">
              <a:latin typeface="Microsoft YaHei"/>
              <a:cs typeface="Microsoft YaHei"/>
            </a:endParaRPr>
          </a:p>
          <a:p>
            <a:pPr lvl="1" marL="698500" marR="5080" indent="-229235">
              <a:lnSpc>
                <a:spcPts val="173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600" spc="-5">
                <a:latin typeface="Microsoft YaHei"/>
                <a:cs typeface="Microsoft YaHei"/>
              </a:rPr>
              <a:t>contains</a:t>
            </a:r>
            <a:r>
              <a:rPr dirty="0" sz="1600" spc="-1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a</a:t>
            </a:r>
            <a:r>
              <a:rPr dirty="0" sz="160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minimum</a:t>
            </a:r>
            <a:r>
              <a:rPr dirty="0" sz="1600" spc="1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amount </a:t>
            </a:r>
            <a:r>
              <a:rPr dirty="0" sz="1600" spc="-20">
                <a:latin typeface="Microsoft YaHei"/>
                <a:cs typeface="Microsoft YaHei"/>
              </a:rPr>
              <a:t>of</a:t>
            </a:r>
            <a:r>
              <a:rPr dirty="0" sz="1600" spc="-15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communication mechanisms </a:t>
            </a:r>
            <a:r>
              <a:rPr dirty="0" sz="1600" spc="-459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(no</a:t>
            </a:r>
            <a:r>
              <a:rPr dirty="0" sz="160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acknowledgement,</a:t>
            </a:r>
            <a:r>
              <a:rPr dirty="0" sz="1600" spc="6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unreliable)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54296" y="3432047"/>
            <a:ext cx="6885305" cy="2626360"/>
            <a:chOff x="4654296" y="3432047"/>
            <a:chExt cx="6885305" cy="2626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4296" y="4023359"/>
              <a:ext cx="6884754" cy="20345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302" y="3444902"/>
              <a:ext cx="1439076" cy="5784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9196" y="3432047"/>
              <a:ext cx="1609344" cy="5684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33671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0463" y="6430162"/>
            <a:ext cx="205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16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44922" y="6066231"/>
            <a:ext cx="62769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ahoma"/>
                <a:cs typeface="Tahoma"/>
              </a:rPr>
              <a:t>https:/</a:t>
            </a:r>
            <a:r>
              <a:rPr dirty="0" sz="1600" spc="-5">
                <a:latin typeface="Tahoma"/>
                <a:cs typeface="Tahoma"/>
                <a:hlinkClick r:id="rId5"/>
              </a:rPr>
              <a:t>/www.elpro</a:t>
            </a:r>
            <a:r>
              <a:rPr dirty="0" sz="1600" spc="-5">
                <a:latin typeface="Tahoma"/>
                <a:cs typeface="Tahoma"/>
              </a:rPr>
              <a:t>c</a:t>
            </a:r>
            <a:r>
              <a:rPr dirty="0" sz="1600" spc="-5">
                <a:latin typeface="Tahoma"/>
                <a:cs typeface="Tahoma"/>
                <a:hlinkClick r:id="rId5"/>
              </a:rPr>
              <a:t>us.com/tcp-ip-protocol-architecture-and-its-layers/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862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Lecture</a:t>
            </a:r>
            <a:r>
              <a:rPr dirty="0" spc="-75"/>
              <a:t> </a:t>
            </a: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4821" y="2330678"/>
            <a:ext cx="4344035" cy="228917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Network</a:t>
            </a:r>
            <a:r>
              <a:rPr dirty="0" sz="3200" spc="-40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>
                <a:solidFill>
                  <a:srgbClr val="D9D9D9"/>
                </a:solidFill>
                <a:latin typeface="Microsoft YaHei"/>
                <a:cs typeface="Microsoft YaHei"/>
              </a:rPr>
              <a:t>Basics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Network</a:t>
            </a:r>
            <a:r>
              <a:rPr dirty="0" sz="3200" spc="-35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 spc="-10">
                <a:solidFill>
                  <a:srgbClr val="D9D9D9"/>
                </a:solidFill>
                <a:latin typeface="Microsoft YaHei"/>
                <a:cs typeface="Microsoft YaHei"/>
              </a:rPr>
              <a:t>Protocols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15">
                <a:latin typeface="Microsoft YaHei"/>
                <a:cs typeface="Microsoft YaHei"/>
              </a:rPr>
              <a:t>Socket</a:t>
            </a:r>
            <a:r>
              <a:rPr dirty="0" sz="3200" spc="-85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Programming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>
                <a:latin typeface="Microsoft YaHei"/>
                <a:cs typeface="Microsoft YaHei"/>
              </a:rPr>
              <a:t>Getting</a:t>
            </a:r>
            <a:r>
              <a:rPr dirty="0" sz="3200" spc="-45">
                <a:latin typeface="Microsoft YaHei"/>
                <a:cs typeface="Microsoft YaHei"/>
              </a:rPr>
              <a:t> </a:t>
            </a:r>
            <a:r>
              <a:rPr dirty="0" sz="3200" spc="-30">
                <a:latin typeface="Microsoft YaHei"/>
                <a:cs typeface="Microsoft YaHei"/>
              </a:rPr>
              <a:t>Web</a:t>
            </a:r>
            <a:r>
              <a:rPr dirty="0" sz="3200" spc="-25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Data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 h="0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33238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17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0190" cy="6858000"/>
          </a:xfrm>
          <a:custGeom>
            <a:avLst/>
            <a:gdLst/>
            <a:ahLst/>
            <a:cxnLst/>
            <a:rect l="l" t="t" r="r" b="b"/>
            <a:pathLst>
              <a:path w="4060190" h="6858000">
                <a:moveTo>
                  <a:pt x="4059936" y="6857998"/>
                </a:moveTo>
                <a:lnTo>
                  <a:pt x="4059936" y="0"/>
                </a:lnTo>
                <a:lnTo>
                  <a:pt x="0" y="0"/>
                </a:lnTo>
                <a:lnTo>
                  <a:pt x="0" y="6857998"/>
                </a:lnTo>
                <a:lnTo>
                  <a:pt x="4059936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172" y="3044698"/>
            <a:ext cx="180340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0">
                <a:solidFill>
                  <a:srgbClr val="FFFFFF"/>
                </a:solidFill>
                <a:latin typeface="Microsoft YaHei"/>
                <a:cs typeface="Microsoft YaHei"/>
              </a:rPr>
              <a:t>Socket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8098" y="678002"/>
            <a:ext cx="6586220" cy="35204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L="227965" marR="625475" indent="-227965">
              <a:lnSpc>
                <a:spcPts val="2280"/>
              </a:lnSpc>
              <a:spcBef>
                <a:spcPts val="105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dirty="0" sz="2000" spc="-114">
                <a:latin typeface="Microsoft YaHei"/>
                <a:cs typeface="Microsoft YaHei"/>
              </a:rPr>
              <a:t>To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communicate,</a:t>
            </a:r>
            <a:r>
              <a:rPr dirty="0" sz="2000">
                <a:latin typeface="Microsoft YaHei"/>
                <a:cs typeface="Microsoft YaHei"/>
              </a:rPr>
              <a:t> a</a:t>
            </a:r>
            <a:r>
              <a:rPr dirty="0" sz="2000" spc="-5">
                <a:latin typeface="Microsoft YaHei"/>
                <a:cs typeface="Microsoft YaHei"/>
              </a:rPr>
              <a:t> client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program</a:t>
            </a:r>
            <a:r>
              <a:rPr dirty="0" sz="2000" spc="-5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and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10">
                <a:latin typeface="Microsoft YaHei"/>
                <a:cs typeface="Microsoft YaHei"/>
              </a:rPr>
              <a:t>server</a:t>
            </a:r>
            <a:endParaRPr sz="2000">
              <a:latin typeface="Microsoft YaHei"/>
              <a:cs typeface="Microsoft YaHei"/>
            </a:endParaRPr>
          </a:p>
          <a:p>
            <a:pPr algn="r" marR="598170">
              <a:lnSpc>
                <a:spcPts val="2280"/>
              </a:lnSpc>
            </a:pPr>
            <a:r>
              <a:rPr dirty="0" sz="2000" spc="-5">
                <a:latin typeface="Microsoft YaHei"/>
                <a:cs typeface="Microsoft YaHei"/>
              </a:rPr>
              <a:t>program</a:t>
            </a:r>
            <a:r>
              <a:rPr dirty="0" sz="2000" spc="-5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establish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 </a:t>
            </a:r>
            <a:r>
              <a:rPr dirty="0" sz="2000" spc="-5">
                <a:latin typeface="Microsoft YaHei"/>
                <a:cs typeface="Microsoft YaHei"/>
              </a:rPr>
              <a:t>connection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to </a:t>
            </a:r>
            <a:r>
              <a:rPr dirty="0" sz="2000">
                <a:latin typeface="Microsoft YaHei"/>
                <a:cs typeface="Microsoft YaHei"/>
              </a:rPr>
              <a:t>one </a:t>
            </a:r>
            <a:r>
              <a:rPr dirty="0" sz="2000" spc="-5">
                <a:latin typeface="Microsoft YaHei"/>
                <a:cs typeface="Microsoft YaHei"/>
              </a:rPr>
              <a:t>another</a:t>
            </a:r>
            <a:endParaRPr sz="2000">
              <a:latin typeface="Microsoft YaHei"/>
              <a:cs typeface="Microsoft YaHei"/>
            </a:endParaRPr>
          </a:p>
          <a:p>
            <a:pPr marL="241300" marR="823594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Microsoft YaHei"/>
                <a:cs typeface="Microsoft YaHei"/>
              </a:rPr>
              <a:t>Each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program</a:t>
            </a:r>
            <a:r>
              <a:rPr dirty="0" sz="2000" spc="-5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binds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 spc="-10">
                <a:solidFill>
                  <a:srgbClr val="4471C4"/>
                </a:solidFill>
                <a:latin typeface="Microsoft YaHei"/>
                <a:cs typeface="Microsoft YaHei"/>
              </a:rPr>
              <a:t>socket</a:t>
            </a:r>
            <a:r>
              <a:rPr dirty="0" sz="2000" spc="-5">
                <a:solidFill>
                  <a:srgbClr val="4471C4"/>
                </a:solidFill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to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its</a:t>
            </a:r>
            <a:r>
              <a:rPr dirty="0" sz="2000" spc="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end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20">
                <a:latin typeface="Microsoft YaHei"/>
                <a:cs typeface="Microsoft YaHei"/>
              </a:rPr>
              <a:t>of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the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connection</a:t>
            </a:r>
            <a:endParaRPr sz="2000">
              <a:latin typeface="Microsoft YaHei"/>
              <a:cs typeface="Microsoft YaHei"/>
            </a:endParaRPr>
          </a:p>
          <a:p>
            <a:pPr marL="241300" marR="5080" indent="-228600">
              <a:lnSpc>
                <a:spcPct val="901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Microsoft YaHei"/>
                <a:cs typeface="Microsoft YaHei"/>
              </a:rPr>
              <a:t>A </a:t>
            </a:r>
            <a:r>
              <a:rPr dirty="0" sz="2000" spc="-10">
                <a:latin typeface="Microsoft YaHei"/>
                <a:cs typeface="Microsoft YaHei"/>
              </a:rPr>
              <a:t>socket </a:t>
            </a:r>
            <a:r>
              <a:rPr dirty="0" sz="2000" spc="-5">
                <a:latin typeface="Microsoft YaHei"/>
                <a:cs typeface="Microsoft YaHei"/>
              </a:rPr>
              <a:t>is one </a:t>
            </a:r>
            <a:r>
              <a:rPr dirty="0" sz="2000" spc="-5">
                <a:solidFill>
                  <a:srgbClr val="4471C4"/>
                </a:solidFill>
                <a:latin typeface="Microsoft YaHei"/>
                <a:cs typeface="Microsoft YaHei"/>
              </a:rPr>
              <a:t>endpoint </a:t>
            </a:r>
            <a:r>
              <a:rPr dirty="0" sz="2000" spc="-20">
                <a:latin typeface="Microsoft YaHei"/>
                <a:cs typeface="Microsoft YaHei"/>
              </a:rPr>
              <a:t>of </a:t>
            </a:r>
            <a:r>
              <a:rPr dirty="0" sz="2000">
                <a:latin typeface="Microsoft YaHei"/>
                <a:cs typeface="Microsoft YaHei"/>
              </a:rPr>
              <a:t>a two-way 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communication link </a:t>
            </a:r>
            <a:r>
              <a:rPr dirty="0" sz="2000">
                <a:latin typeface="Microsoft YaHei"/>
                <a:cs typeface="Microsoft YaHei"/>
              </a:rPr>
              <a:t>between two </a:t>
            </a:r>
            <a:r>
              <a:rPr dirty="0" sz="2000" spc="-5">
                <a:latin typeface="Microsoft YaHei"/>
                <a:cs typeface="Microsoft YaHei"/>
              </a:rPr>
              <a:t>programs </a:t>
            </a:r>
            <a:r>
              <a:rPr dirty="0" sz="2000">
                <a:latin typeface="Microsoft YaHei"/>
                <a:cs typeface="Microsoft YaHei"/>
              </a:rPr>
              <a:t>running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on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the</a:t>
            </a:r>
            <a:r>
              <a:rPr dirty="0" sz="2000" spc="5">
                <a:latin typeface="Microsoft YaHei"/>
                <a:cs typeface="Microsoft YaHei"/>
              </a:rPr>
              <a:t> network.</a:t>
            </a:r>
            <a:endParaRPr sz="20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latin typeface="Microsoft YaHei"/>
                <a:cs typeface="Microsoft YaHei"/>
              </a:rPr>
              <a:t>Endpoint: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IP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address</a:t>
            </a:r>
            <a:r>
              <a:rPr dirty="0" sz="2000" spc="-6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+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Port </a:t>
            </a:r>
            <a:r>
              <a:rPr dirty="0" sz="2000">
                <a:latin typeface="Microsoft YaHei"/>
                <a:cs typeface="Microsoft YaHei"/>
              </a:rPr>
              <a:t>number</a:t>
            </a:r>
            <a:endParaRPr sz="2000">
              <a:latin typeface="Microsoft YaHei"/>
              <a:cs typeface="Microsoft YaHei"/>
            </a:endParaRPr>
          </a:p>
          <a:p>
            <a:pPr marL="241300" marR="367030" indent="-228600">
              <a:lnSpc>
                <a:spcPct val="9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14">
                <a:latin typeface="Microsoft YaHei"/>
                <a:cs typeface="Microsoft YaHei"/>
              </a:rPr>
              <a:t>To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communicate,</a:t>
            </a:r>
            <a:r>
              <a:rPr dirty="0" sz="2000">
                <a:latin typeface="Microsoft YaHei"/>
                <a:cs typeface="Microsoft YaHei"/>
              </a:rPr>
              <a:t> the</a:t>
            </a:r>
            <a:r>
              <a:rPr dirty="0" sz="2000" spc="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client</a:t>
            </a:r>
            <a:r>
              <a:rPr dirty="0" sz="2000">
                <a:latin typeface="Microsoft YaHei"/>
                <a:cs typeface="Microsoft YaHei"/>
              </a:rPr>
              <a:t> and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the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 spc="10">
                <a:latin typeface="Microsoft YaHei"/>
                <a:cs typeface="Microsoft YaHei"/>
              </a:rPr>
              <a:t>server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each 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reads </a:t>
            </a:r>
            <a:r>
              <a:rPr dirty="0" sz="2000" spc="-5">
                <a:latin typeface="Microsoft YaHei"/>
                <a:cs typeface="Microsoft YaHei"/>
              </a:rPr>
              <a:t>from </a:t>
            </a:r>
            <a:r>
              <a:rPr dirty="0" sz="2000">
                <a:latin typeface="Microsoft YaHei"/>
                <a:cs typeface="Microsoft YaHei"/>
              </a:rPr>
              <a:t>and </a:t>
            </a:r>
            <a:r>
              <a:rPr dirty="0" sz="2000" spc="-5">
                <a:latin typeface="Microsoft YaHei"/>
                <a:cs typeface="Microsoft YaHei"/>
              </a:rPr>
              <a:t>writes </a:t>
            </a:r>
            <a:r>
              <a:rPr dirty="0" sz="2000" spc="-10">
                <a:latin typeface="Microsoft YaHei"/>
                <a:cs typeface="Microsoft YaHei"/>
              </a:rPr>
              <a:t>to </a:t>
            </a:r>
            <a:r>
              <a:rPr dirty="0" sz="2000">
                <a:latin typeface="Microsoft YaHei"/>
                <a:cs typeface="Microsoft YaHei"/>
              </a:rPr>
              <a:t>the </a:t>
            </a:r>
            <a:r>
              <a:rPr dirty="0" sz="2000" spc="-10">
                <a:latin typeface="Microsoft YaHei"/>
                <a:cs typeface="Microsoft YaHei"/>
              </a:rPr>
              <a:t>socket </a:t>
            </a:r>
            <a:r>
              <a:rPr dirty="0" sz="2000">
                <a:latin typeface="Microsoft YaHei"/>
                <a:cs typeface="Microsoft YaHei"/>
              </a:rPr>
              <a:t>bound </a:t>
            </a:r>
            <a:r>
              <a:rPr dirty="0" sz="2000" spc="-10">
                <a:latin typeface="Microsoft YaHei"/>
                <a:cs typeface="Microsoft YaHei"/>
              </a:rPr>
              <a:t>to </a:t>
            </a:r>
            <a:r>
              <a:rPr dirty="0" sz="2000">
                <a:latin typeface="Microsoft YaHei"/>
                <a:cs typeface="Microsoft YaHei"/>
              </a:rPr>
              <a:t>the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connection.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8988" y="4114800"/>
            <a:ext cx="4916423" cy="18562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95494" y="5901029"/>
            <a:ext cx="57442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ahoma"/>
                <a:cs typeface="Tahoma"/>
              </a:rPr>
              <a:t>https://examradar.com/java-networking-network-basics-socket-overview/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3671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45063" y="6421307"/>
            <a:ext cx="25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18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0190" cy="6858000"/>
          </a:xfrm>
          <a:custGeom>
            <a:avLst/>
            <a:gdLst/>
            <a:ahLst/>
            <a:cxnLst/>
            <a:rect l="l" t="t" r="r" b="b"/>
            <a:pathLst>
              <a:path w="4060190" h="6858000">
                <a:moveTo>
                  <a:pt x="4059936" y="6857998"/>
                </a:moveTo>
                <a:lnTo>
                  <a:pt x="4059936" y="0"/>
                </a:lnTo>
                <a:lnTo>
                  <a:pt x="0" y="0"/>
                </a:lnTo>
                <a:lnTo>
                  <a:pt x="0" y="6857998"/>
                </a:lnTo>
                <a:lnTo>
                  <a:pt x="4059936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172" y="3044698"/>
            <a:ext cx="180340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0">
                <a:solidFill>
                  <a:srgbClr val="FFFFFF"/>
                </a:solidFill>
                <a:latin typeface="Microsoft YaHei"/>
                <a:cs typeface="Microsoft YaHei"/>
              </a:rPr>
              <a:t>Socket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37050" y="1218945"/>
            <a:ext cx="6479540" cy="11569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41300" marR="5080" indent="-228600">
              <a:lnSpc>
                <a:spcPct val="90300"/>
              </a:lnSpc>
              <a:spcBef>
                <a:spcPts val="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Microsoft YaHei"/>
                <a:cs typeface="Microsoft YaHei"/>
              </a:rPr>
              <a:t>The </a:t>
            </a:r>
            <a:r>
              <a:rPr dirty="0" sz="2000">
                <a:latin typeface="Consolas"/>
                <a:cs typeface="Consolas"/>
              </a:rPr>
              <a:t>java.net </a:t>
            </a:r>
            <a:r>
              <a:rPr dirty="0" sz="2000" spc="-5">
                <a:latin typeface="Microsoft YaHei"/>
                <a:cs typeface="Microsoft YaHei"/>
              </a:rPr>
              <a:t>package provides </a:t>
            </a:r>
            <a:r>
              <a:rPr dirty="0" sz="2000">
                <a:latin typeface="Microsoft YaHei"/>
                <a:cs typeface="Microsoft YaHei"/>
              </a:rPr>
              <a:t>a </a:t>
            </a:r>
            <a:r>
              <a:rPr dirty="0" sz="2000" spc="5">
                <a:latin typeface="Microsoft YaHei"/>
                <a:cs typeface="Microsoft YaHei"/>
              </a:rPr>
              <a:t>powerful </a:t>
            </a:r>
            <a:r>
              <a:rPr dirty="0" sz="2000">
                <a:latin typeface="Microsoft YaHei"/>
                <a:cs typeface="Microsoft YaHei"/>
              </a:rPr>
              <a:t>and 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flexible </a:t>
            </a:r>
            <a:r>
              <a:rPr dirty="0" sz="2000" spc="-5">
                <a:latin typeface="Microsoft YaHei"/>
                <a:cs typeface="Microsoft YaHei"/>
              </a:rPr>
              <a:t>infrastructure </a:t>
            </a:r>
            <a:r>
              <a:rPr dirty="0" sz="2000">
                <a:latin typeface="Microsoft YaHei"/>
                <a:cs typeface="Microsoft YaHei"/>
              </a:rPr>
              <a:t>for </a:t>
            </a:r>
            <a:r>
              <a:rPr dirty="0" sz="2000" spc="-5">
                <a:latin typeface="Microsoft YaHei"/>
                <a:cs typeface="Microsoft YaHei"/>
              </a:rPr>
              <a:t>networking, providing 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various classes </a:t>
            </a:r>
            <a:r>
              <a:rPr dirty="0" sz="2000">
                <a:latin typeface="Microsoft YaHei"/>
                <a:cs typeface="Microsoft YaHei"/>
              </a:rPr>
              <a:t>and interfaces </a:t>
            </a:r>
            <a:r>
              <a:rPr dirty="0" sz="2000" spc="-5">
                <a:latin typeface="Microsoft YaHei"/>
                <a:cs typeface="Microsoft YaHei"/>
              </a:rPr>
              <a:t>that execute </a:t>
            </a:r>
            <a:r>
              <a:rPr dirty="0" sz="2000">
                <a:latin typeface="Microsoft YaHei"/>
                <a:cs typeface="Microsoft YaHei"/>
              </a:rPr>
              <a:t>the </a:t>
            </a:r>
            <a:r>
              <a:rPr dirty="0" sz="2000" spc="-5">
                <a:latin typeface="Microsoft YaHei"/>
                <a:cs typeface="Microsoft YaHei"/>
              </a:rPr>
              <a:t>low-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level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communication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features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5353" y="4274320"/>
            <a:ext cx="4494600" cy="16097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95494" y="5901029"/>
            <a:ext cx="57442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ahoma"/>
                <a:cs typeface="Tahoma"/>
              </a:rPr>
              <a:t>https://examradar.com/java-networking-network-basics-socket-overview/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2667" y="2621279"/>
            <a:ext cx="6934200" cy="4907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9368" y="3363467"/>
            <a:ext cx="4097960" cy="40894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33671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45063" y="6421307"/>
            <a:ext cx="25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19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4794" y="1319490"/>
            <a:ext cx="6135293" cy="47348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61681" y="584454"/>
            <a:ext cx="45847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onsolas"/>
                <a:cs typeface="Consolas"/>
              </a:rPr>
              <a:t>ServerSocket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ss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 new </a:t>
            </a:r>
            <a:r>
              <a:rPr dirty="0" sz="1600" spc="-10">
                <a:latin typeface="Consolas"/>
                <a:cs typeface="Consolas"/>
              </a:rPr>
              <a:t>ServerSocket(1234);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Socket </a:t>
            </a:r>
            <a:r>
              <a:rPr dirty="0" sz="1600" spc="-5">
                <a:latin typeface="Consolas"/>
                <a:cs typeface="Consolas"/>
              </a:rPr>
              <a:t>s =</a:t>
            </a:r>
            <a:r>
              <a:rPr dirty="0" sz="1600" spc="-10">
                <a:latin typeface="Consolas"/>
                <a:cs typeface="Consolas"/>
              </a:rPr>
              <a:t> ss.accept();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98205" y="2760980"/>
            <a:ext cx="3462020" cy="2465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21844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000" spc="-25">
                <a:latin typeface="Tahoma"/>
                <a:cs typeface="Tahoma"/>
              </a:rPr>
              <a:t>Create </a:t>
            </a:r>
            <a:r>
              <a:rPr dirty="0" sz="2000" spc="-30">
                <a:latin typeface="Tahoma"/>
                <a:cs typeface="Tahoma"/>
              </a:rPr>
              <a:t>an </a:t>
            </a:r>
            <a:r>
              <a:rPr dirty="0" sz="2000" spc="-35">
                <a:latin typeface="Tahoma"/>
                <a:cs typeface="Tahoma"/>
              </a:rPr>
              <a:t>instance </a:t>
            </a:r>
            <a:r>
              <a:rPr dirty="0" sz="2000">
                <a:latin typeface="Tahoma"/>
                <a:cs typeface="Tahoma"/>
              </a:rPr>
              <a:t>of 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65">
                <a:latin typeface="Tahoma"/>
                <a:cs typeface="Tahoma"/>
              </a:rPr>
              <a:t>Se</a:t>
            </a:r>
            <a:r>
              <a:rPr dirty="0" sz="2000" spc="-35">
                <a:latin typeface="Tahoma"/>
                <a:cs typeface="Tahoma"/>
              </a:rPr>
              <a:t>r</a:t>
            </a:r>
            <a:r>
              <a:rPr dirty="0" sz="2000" spc="-50">
                <a:latin typeface="Tahoma"/>
                <a:cs typeface="Tahoma"/>
              </a:rPr>
              <a:t>ve</a:t>
            </a:r>
            <a:r>
              <a:rPr dirty="0" sz="2000" spc="-30">
                <a:latin typeface="Tahoma"/>
                <a:cs typeface="Tahoma"/>
              </a:rPr>
              <a:t>r</a:t>
            </a:r>
            <a:r>
              <a:rPr dirty="0" sz="2000" spc="-100">
                <a:latin typeface="Tahoma"/>
                <a:cs typeface="Tahoma"/>
              </a:rPr>
              <a:t>S</a:t>
            </a:r>
            <a:r>
              <a:rPr dirty="0" sz="2000" spc="-10">
                <a:latin typeface="Tahoma"/>
                <a:cs typeface="Tahoma"/>
              </a:rPr>
              <a:t>oc</a:t>
            </a:r>
            <a:r>
              <a:rPr dirty="0" sz="2000" spc="-20">
                <a:latin typeface="Tahoma"/>
                <a:cs typeface="Tahoma"/>
              </a:rPr>
              <a:t>k</a:t>
            </a:r>
            <a:r>
              <a:rPr dirty="0" sz="2000" spc="-30">
                <a:latin typeface="Tahoma"/>
                <a:cs typeface="Tahoma"/>
              </a:rPr>
              <a:t>et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by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10">
                <a:latin typeface="Tahoma"/>
                <a:cs typeface="Tahoma"/>
              </a:rPr>
              <a:t>binding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10">
                <a:latin typeface="Tahoma"/>
                <a:cs typeface="Tahoma"/>
              </a:rPr>
              <a:t>to  </a:t>
            </a:r>
            <a:r>
              <a:rPr dirty="0" sz="2000" spc="-35">
                <a:latin typeface="Tahoma"/>
                <a:cs typeface="Tahoma"/>
              </a:rPr>
              <a:t>1234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5">
                <a:latin typeface="Tahoma"/>
                <a:cs typeface="Tahoma"/>
              </a:rPr>
              <a:t>port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number</a:t>
            </a:r>
            <a:endParaRPr sz="2000">
              <a:latin typeface="Tahoma"/>
              <a:cs typeface="Tahoma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000" spc="-145">
                <a:latin typeface="Tahoma"/>
                <a:cs typeface="Tahoma"/>
              </a:rPr>
              <a:t>T</a:t>
            </a:r>
            <a:r>
              <a:rPr dirty="0" sz="2000" spc="-25">
                <a:latin typeface="Tahoma"/>
                <a:cs typeface="Tahoma"/>
              </a:rPr>
              <a:t>h</a:t>
            </a:r>
            <a:r>
              <a:rPr dirty="0" sz="2000" spc="-20">
                <a:latin typeface="Tahoma"/>
                <a:cs typeface="Tahoma"/>
              </a:rPr>
              <a:t>e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ac</a:t>
            </a:r>
            <a:r>
              <a:rPr dirty="0" sz="2000" spc="-20">
                <a:latin typeface="Tahoma"/>
                <a:cs typeface="Tahoma"/>
              </a:rPr>
              <a:t>c</a:t>
            </a:r>
            <a:r>
              <a:rPr dirty="0" sz="2000" spc="-75">
                <a:latin typeface="Tahoma"/>
                <a:cs typeface="Tahoma"/>
              </a:rPr>
              <a:t>ept()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metho</a:t>
            </a:r>
            <a:r>
              <a:rPr dirty="0" sz="2000" spc="5">
                <a:latin typeface="Tahoma"/>
                <a:cs typeface="Tahoma"/>
              </a:rPr>
              <a:t>d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waits  </a:t>
            </a:r>
            <a:r>
              <a:rPr dirty="0" sz="2000" spc="-15">
                <a:latin typeface="Tahoma"/>
                <a:cs typeface="Tahoma"/>
              </a:rPr>
              <a:t>until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a</a:t>
            </a:r>
            <a:r>
              <a:rPr dirty="0" sz="2000" spc="1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client</a:t>
            </a:r>
            <a:r>
              <a:rPr dirty="0" sz="2000" spc="1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connects</a:t>
            </a:r>
            <a:r>
              <a:rPr dirty="0" sz="2000" spc="-10">
                <a:latin typeface="Tahoma"/>
                <a:cs typeface="Tahoma"/>
              </a:rPr>
              <a:t> </a:t>
            </a:r>
            <a:r>
              <a:rPr dirty="0" sz="2000" spc="15">
                <a:latin typeface="Tahoma"/>
                <a:cs typeface="Tahoma"/>
              </a:rPr>
              <a:t>to </a:t>
            </a:r>
            <a:r>
              <a:rPr dirty="0" sz="2000" spc="20">
                <a:latin typeface="Tahoma"/>
                <a:cs typeface="Tahoma"/>
              </a:rPr>
              <a:t> </a:t>
            </a:r>
            <a:r>
              <a:rPr dirty="0" sz="2000" spc="20">
                <a:latin typeface="Tahoma"/>
                <a:cs typeface="Tahoma"/>
              </a:rPr>
              <a:t>po</a:t>
            </a:r>
            <a:r>
              <a:rPr dirty="0" sz="2000" spc="20">
                <a:latin typeface="Tahoma"/>
                <a:cs typeface="Tahoma"/>
              </a:rPr>
              <a:t>r</a:t>
            </a:r>
            <a:r>
              <a:rPr dirty="0" sz="2000" spc="-35">
                <a:latin typeface="Tahoma"/>
                <a:cs typeface="Tahoma"/>
              </a:rPr>
              <a:t>t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65">
                <a:latin typeface="Tahoma"/>
                <a:cs typeface="Tahoma"/>
              </a:rPr>
              <a:t>1234,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if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s</a:t>
            </a:r>
            <a:r>
              <a:rPr dirty="0" sz="2000" spc="-5">
                <a:latin typeface="Tahoma"/>
                <a:cs typeface="Tahoma"/>
              </a:rPr>
              <a:t>o</a:t>
            </a:r>
            <a:r>
              <a:rPr dirty="0" sz="2000" spc="-170">
                <a:latin typeface="Tahoma"/>
                <a:cs typeface="Tahoma"/>
              </a:rPr>
              <a:t>,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return  </a:t>
            </a:r>
            <a:r>
              <a:rPr dirty="0" sz="2000" spc="-30">
                <a:latin typeface="Tahoma"/>
                <a:cs typeface="Tahoma"/>
              </a:rPr>
              <a:t>an </a:t>
            </a:r>
            <a:r>
              <a:rPr dirty="0" sz="2000" spc="-35">
                <a:latin typeface="Tahoma"/>
                <a:cs typeface="Tahoma"/>
              </a:rPr>
              <a:t>instance </a:t>
            </a:r>
            <a:r>
              <a:rPr dirty="0" sz="2000" spc="5">
                <a:latin typeface="Tahoma"/>
                <a:cs typeface="Tahoma"/>
              </a:rPr>
              <a:t>of </a:t>
            </a:r>
            <a:r>
              <a:rPr dirty="0" sz="2000" spc="-25">
                <a:latin typeface="Tahoma"/>
                <a:cs typeface="Tahoma"/>
              </a:rPr>
              <a:t>Socket </a:t>
            </a:r>
            <a:r>
              <a:rPr dirty="0" sz="2000" spc="-35">
                <a:latin typeface="Tahoma"/>
                <a:cs typeface="Tahoma"/>
              </a:rPr>
              <a:t>that </a:t>
            </a:r>
            <a:r>
              <a:rPr dirty="0" sz="2000" spc="-45">
                <a:latin typeface="Tahoma"/>
                <a:cs typeface="Tahoma"/>
              </a:rPr>
              <a:t>is </a:t>
            </a:r>
            <a:r>
              <a:rPr dirty="0" sz="2000" spc="-61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used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for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reading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and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writing.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328" y="635254"/>
            <a:ext cx="53619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onsolas"/>
                <a:cs typeface="Consolas"/>
              </a:rPr>
              <a:t>Socket</a:t>
            </a:r>
            <a:r>
              <a:rPr dirty="0" sz="1600" spc="-5">
                <a:latin typeface="Consolas"/>
                <a:cs typeface="Consolas"/>
              </a:rPr>
              <a:t> s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new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  <a:hlinkClick r:id="rId3"/>
              </a:rPr>
              <a:t>Socket(“www.serverip.com”,</a:t>
            </a:r>
            <a:r>
              <a:rPr dirty="0" sz="1600" spc="-15">
                <a:latin typeface="Consolas"/>
                <a:cs typeface="Consolas"/>
                <a:hlinkClick r:id="rId3"/>
              </a:rPr>
              <a:t> </a:t>
            </a:r>
            <a:r>
              <a:rPr dirty="0" sz="1600" spc="-10">
                <a:latin typeface="Consolas"/>
                <a:cs typeface="Consolas"/>
              </a:rPr>
              <a:t>1234);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429" y="2145283"/>
            <a:ext cx="2507615" cy="39897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18923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000" spc="-5">
                <a:latin typeface="Tahoma"/>
                <a:cs typeface="Tahoma"/>
              </a:rPr>
              <a:t>C</a:t>
            </a:r>
            <a:r>
              <a:rPr dirty="0" sz="2000" spc="5">
                <a:latin typeface="Tahoma"/>
                <a:cs typeface="Tahoma"/>
              </a:rPr>
              <a:t>r</a:t>
            </a:r>
            <a:r>
              <a:rPr dirty="0" sz="2000" spc="-35">
                <a:latin typeface="Tahoma"/>
                <a:cs typeface="Tahoma"/>
              </a:rPr>
              <a:t>eate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an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i</a:t>
            </a:r>
            <a:r>
              <a:rPr dirty="0" sz="2000" spc="-50">
                <a:latin typeface="Tahoma"/>
                <a:cs typeface="Tahoma"/>
              </a:rPr>
              <a:t>nst</a:t>
            </a:r>
            <a:r>
              <a:rPr dirty="0" sz="2000" spc="-50">
                <a:latin typeface="Tahoma"/>
                <a:cs typeface="Tahoma"/>
              </a:rPr>
              <a:t>a</a:t>
            </a:r>
            <a:r>
              <a:rPr dirty="0" sz="2000" spc="-20">
                <a:latin typeface="Tahoma"/>
                <a:cs typeface="Tahoma"/>
              </a:rPr>
              <a:t>nce  </a:t>
            </a:r>
            <a:r>
              <a:rPr dirty="0" sz="2000" spc="5">
                <a:latin typeface="Tahoma"/>
                <a:cs typeface="Tahoma"/>
              </a:rPr>
              <a:t>of </a:t>
            </a:r>
            <a:r>
              <a:rPr dirty="0" sz="2000" spc="-30">
                <a:latin typeface="Tahoma"/>
                <a:cs typeface="Tahoma"/>
              </a:rPr>
              <a:t>Socket </a:t>
            </a:r>
            <a:r>
              <a:rPr dirty="0" sz="2000" spc="-10">
                <a:latin typeface="Tahoma"/>
                <a:cs typeface="Tahoma"/>
              </a:rPr>
              <a:t>by </a:t>
            </a:r>
            <a:r>
              <a:rPr dirty="0" sz="2000" spc="-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passing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the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105">
                <a:latin typeface="Tahoma"/>
                <a:cs typeface="Tahoma"/>
              </a:rPr>
              <a:t>I</a:t>
            </a:r>
            <a:r>
              <a:rPr dirty="0" sz="2000" spc="-150">
                <a:latin typeface="Tahoma"/>
                <a:cs typeface="Tahoma"/>
              </a:rPr>
              <a:t>P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or  </a:t>
            </a:r>
            <a:r>
              <a:rPr dirty="0" sz="2000" spc="-20">
                <a:latin typeface="Tahoma"/>
                <a:cs typeface="Tahoma"/>
              </a:rPr>
              <a:t>hostname </a:t>
            </a:r>
            <a:r>
              <a:rPr dirty="0" sz="2000" spc="5">
                <a:latin typeface="Tahoma"/>
                <a:cs typeface="Tahoma"/>
              </a:rPr>
              <a:t>of </a:t>
            </a:r>
            <a:r>
              <a:rPr dirty="0" sz="2000" spc="-25">
                <a:latin typeface="Tahoma"/>
                <a:cs typeface="Tahoma"/>
              </a:rPr>
              <a:t>the 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60">
                <a:latin typeface="Tahoma"/>
                <a:cs typeface="Tahoma"/>
              </a:rPr>
              <a:t>se</a:t>
            </a:r>
            <a:r>
              <a:rPr dirty="0" sz="2000" spc="-35">
                <a:latin typeface="Tahoma"/>
                <a:cs typeface="Tahoma"/>
              </a:rPr>
              <a:t>r</a:t>
            </a:r>
            <a:r>
              <a:rPr dirty="0" sz="2000" spc="-45">
                <a:latin typeface="Tahoma"/>
                <a:cs typeface="Tahoma"/>
              </a:rPr>
              <a:t>ver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a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5">
                <a:latin typeface="Tahoma"/>
                <a:cs typeface="Tahoma"/>
              </a:rPr>
              <a:t>port  </a:t>
            </a:r>
            <a:r>
              <a:rPr dirty="0" sz="2000" spc="-15">
                <a:latin typeface="Tahoma"/>
                <a:cs typeface="Tahoma"/>
              </a:rPr>
              <a:t>number</a:t>
            </a:r>
            <a:endParaRPr sz="2000">
              <a:latin typeface="Tahoma"/>
              <a:cs typeface="Tahoma"/>
            </a:endParaRPr>
          </a:p>
          <a:p>
            <a:pPr marL="299085" marR="3619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000" spc="-170">
                <a:latin typeface="Tahoma"/>
                <a:cs typeface="Tahoma"/>
              </a:rPr>
              <a:t>I</a:t>
            </a:r>
            <a:r>
              <a:rPr dirty="0" sz="2000" spc="-140">
                <a:latin typeface="Tahoma"/>
                <a:cs typeface="Tahoma"/>
              </a:rPr>
              <a:t>f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the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20">
                <a:latin typeface="Tahoma"/>
                <a:cs typeface="Tahoma"/>
              </a:rPr>
              <a:t>c</a:t>
            </a:r>
            <a:r>
              <a:rPr dirty="0" sz="2000" spc="30">
                <a:latin typeface="Tahoma"/>
                <a:cs typeface="Tahoma"/>
              </a:rPr>
              <a:t>o</a:t>
            </a:r>
            <a:r>
              <a:rPr dirty="0" sz="2000" spc="-25">
                <a:latin typeface="Tahoma"/>
                <a:cs typeface="Tahoma"/>
              </a:rPr>
              <a:t>nne</a:t>
            </a:r>
            <a:r>
              <a:rPr dirty="0" sz="2000" spc="-10">
                <a:latin typeface="Tahoma"/>
                <a:cs typeface="Tahoma"/>
              </a:rPr>
              <a:t>c</a:t>
            </a:r>
            <a:r>
              <a:rPr dirty="0" sz="2000" spc="-25">
                <a:latin typeface="Tahoma"/>
                <a:cs typeface="Tahoma"/>
              </a:rPr>
              <a:t>t</a:t>
            </a:r>
            <a:r>
              <a:rPr dirty="0" sz="2000" spc="-30">
                <a:latin typeface="Tahoma"/>
                <a:cs typeface="Tahoma"/>
              </a:rPr>
              <a:t>i</a:t>
            </a:r>
            <a:r>
              <a:rPr dirty="0" sz="2000" spc="10">
                <a:latin typeface="Tahoma"/>
                <a:cs typeface="Tahoma"/>
              </a:rPr>
              <a:t>on  </a:t>
            </a:r>
            <a:r>
              <a:rPr dirty="0" sz="2000" spc="-40">
                <a:latin typeface="Tahoma"/>
                <a:cs typeface="Tahoma"/>
              </a:rPr>
              <a:t>fai</a:t>
            </a:r>
            <a:r>
              <a:rPr dirty="0" sz="2000" spc="-30">
                <a:latin typeface="Tahoma"/>
                <a:cs typeface="Tahoma"/>
              </a:rPr>
              <a:t>l</a:t>
            </a:r>
            <a:r>
              <a:rPr dirty="0" sz="2000" spc="-155">
                <a:latin typeface="Tahoma"/>
                <a:cs typeface="Tahoma"/>
              </a:rPr>
              <a:t>s</a:t>
            </a:r>
            <a:r>
              <a:rPr dirty="0" sz="2000" spc="-100">
                <a:latin typeface="Tahoma"/>
                <a:cs typeface="Tahoma"/>
              </a:rPr>
              <a:t>,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an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85">
                <a:latin typeface="Tahoma"/>
                <a:cs typeface="Tahoma"/>
              </a:rPr>
              <a:t>Ex</a:t>
            </a:r>
            <a:r>
              <a:rPr dirty="0" sz="2000" spc="-70">
                <a:latin typeface="Tahoma"/>
                <a:cs typeface="Tahoma"/>
              </a:rPr>
              <a:t>c</a:t>
            </a:r>
            <a:r>
              <a:rPr dirty="0" sz="2000" spc="5">
                <a:latin typeface="Tahoma"/>
                <a:cs typeface="Tahoma"/>
              </a:rPr>
              <a:t>eption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is  </a:t>
            </a:r>
            <a:r>
              <a:rPr dirty="0" sz="2000" spc="-20">
                <a:latin typeface="Tahoma"/>
                <a:cs typeface="Tahoma"/>
              </a:rPr>
              <a:t>thrown</a:t>
            </a:r>
            <a:endParaRPr sz="2000">
              <a:latin typeface="Tahoma"/>
              <a:cs typeface="Tahoma"/>
            </a:endParaRPr>
          </a:p>
          <a:p>
            <a:pPr algn="just" marL="299085" marR="508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720" algn="l"/>
              </a:tabLst>
            </a:pPr>
            <a:r>
              <a:rPr dirty="0" sz="2000" spc="40">
                <a:latin typeface="Tahoma"/>
                <a:cs typeface="Tahoma"/>
              </a:rPr>
              <a:t>O</a:t>
            </a:r>
            <a:r>
              <a:rPr dirty="0" sz="2000" spc="10">
                <a:latin typeface="Tahoma"/>
                <a:cs typeface="Tahoma"/>
              </a:rPr>
              <a:t>t</a:t>
            </a:r>
            <a:r>
              <a:rPr dirty="0" sz="2000" spc="-35">
                <a:latin typeface="Tahoma"/>
                <a:cs typeface="Tahoma"/>
              </a:rPr>
              <a:t>he</a:t>
            </a:r>
            <a:r>
              <a:rPr dirty="0" sz="2000" spc="-15">
                <a:latin typeface="Tahoma"/>
                <a:cs typeface="Tahoma"/>
              </a:rPr>
              <a:t>r</a:t>
            </a:r>
            <a:r>
              <a:rPr dirty="0" sz="2000" spc="-75">
                <a:latin typeface="Tahoma"/>
                <a:cs typeface="Tahoma"/>
              </a:rPr>
              <a:t>wise,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est</a:t>
            </a:r>
            <a:r>
              <a:rPr dirty="0" sz="2000" spc="-50">
                <a:latin typeface="Tahoma"/>
                <a:cs typeface="Tahoma"/>
              </a:rPr>
              <a:t>a</a:t>
            </a:r>
            <a:r>
              <a:rPr dirty="0" sz="2000" spc="10">
                <a:latin typeface="Tahoma"/>
                <a:cs typeface="Tahoma"/>
              </a:rPr>
              <a:t>bl</a:t>
            </a:r>
            <a:r>
              <a:rPr dirty="0" sz="2000" spc="-5">
                <a:latin typeface="Tahoma"/>
                <a:cs typeface="Tahoma"/>
              </a:rPr>
              <a:t>i</a:t>
            </a:r>
            <a:r>
              <a:rPr dirty="0" sz="2000" spc="-45">
                <a:latin typeface="Tahoma"/>
                <a:cs typeface="Tahoma"/>
              </a:rPr>
              <a:t>sh  </a:t>
            </a:r>
            <a:r>
              <a:rPr dirty="0" sz="2000" spc="-25">
                <a:latin typeface="Tahoma"/>
                <a:cs typeface="Tahoma"/>
              </a:rPr>
              <a:t>the </a:t>
            </a:r>
            <a:r>
              <a:rPr dirty="0" sz="2000" spc="-5">
                <a:latin typeface="Tahoma"/>
                <a:cs typeface="Tahoma"/>
              </a:rPr>
              <a:t>connection and </a:t>
            </a:r>
            <a:r>
              <a:rPr dirty="0" sz="2000" spc="-610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use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So</a:t>
            </a:r>
            <a:r>
              <a:rPr dirty="0" sz="2000" spc="-10">
                <a:latin typeface="Tahoma"/>
                <a:cs typeface="Tahoma"/>
              </a:rPr>
              <a:t>c</a:t>
            </a:r>
            <a:r>
              <a:rPr dirty="0" sz="2000" spc="-45">
                <a:latin typeface="Tahoma"/>
                <a:cs typeface="Tahoma"/>
              </a:rPr>
              <a:t>k</a:t>
            </a:r>
            <a:r>
              <a:rPr dirty="0" sz="2000" spc="-50">
                <a:latin typeface="Tahoma"/>
                <a:cs typeface="Tahoma"/>
              </a:rPr>
              <a:t>e</a:t>
            </a:r>
            <a:r>
              <a:rPr dirty="0" sz="2000" spc="-35">
                <a:latin typeface="Tahoma"/>
                <a:cs typeface="Tahoma"/>
              </a:rPr>
              <a:t>t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 spc="-80">
                <a:latin typeface="Tahoma"/>
                <a:cs typeface="Tahoma"/>
              </a:rPr>
              <a:t>s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15">
                <a:latin typeface="Tahoma"/>
                <a:cs typeface="Tahoma"/>
              </a:rPr>
              <a:t>to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re</a:t>
            </a:r>
            <a:r>
              <a:rPr dirty="0" sz="2000" spc="-35">
                <a:latin typeface="Tahoma"/>
                <a:cs typeface="Tahoma"/>
              </a:rPr>
              <a:t>a</a:t>
            </a:r>
            <a:r>
              <a:rPr dirty="0" sz="2000" spc="30">
                <a:latin typeface="Tahoma"/>
                <a:cs typeface="Tahoma"/>
              </a:rPr>
              <a:t>d 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60">
                <a:latin typeface="Tahoma"/>
                <a:cs typeface="Tahoma"/>
              </a:rPr>
              <a:t>write.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328" y="1167765"/>
            <a:ext cx="33521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87989"/>
                </a:solidFill>
                <a:latin typeface="Comic Sans MS"/>
                <a:cs typeface="Comic Sans MS"/>
              </a:rPr>
              <a:t>What</a:t>
            </a:r>
            <a:r>
              <a:rPr dirty="0" sz="1800" spc="-30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spc="-5" b="1">
                <a:solidFill>
                  <a:srgbClr val="F87989"/>
                </a:solidFill>
                <a:latin typeface="Comic Sans MS"/>
                <a:cs typeface="Comic Sans MS"/>
              </a:rPr>
              <a:t>if</a:t>
            </a:r>
            <a:r>
              <a:rPr dirty="0" sz="1800" spc="-20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spc="-5" b="1">
                <a:solidFill>
                  <a:srgbClr val="F87989"/>
                </a:solidFill>
                <a:latin typeface="Comic Sans MS"/>
                <a:cs typeface="Comic Sans MS"/>
              </a:rPr>
              <a:t>the</a:t>
            </a:r>
            <a:r>
              <a:rPr dirty="0" sz="1800" spc="-30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b="1">
                <a:solidFill>
                  <a:srgbClr val="F87989"/>
                </a:solidFill>
                <a:latin typeface="Comic Sans MS"/>
                <a:cs typeface="Comic Sans MS"/>
              </a:rPr>
              <a:t>server</a:t>
            </a:r>
            <a:r>
              <a:rPr dirty="0" sz="1800" spc="-15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b="1">
                <a:solidFill>
                  <a:srgbClr val="F87989"/>
                </a:solidFill>
                <a:latin typeface="Comic Sans MS"/>
                <a:cs typeface="Comic Sans MS"/>
              </a:rPr>
              <a:t>and</a:t>
            </a:r>
            <a:r>
              <a:rPr dirty="0" sz="1800" spc="-15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b="1">
                <a:solidFill>
                  <a:srgbClr val="F87989"/>
                </a:solidFill>
                <a:latin typeface="Comic Sans MS"/>
                <a:cs typeface="Comic Sans MS"/>
              </a:rPr>
              <a:t>client </a:t>
            </a:r>
            <a:r>
              <a:rPr dirty="0" sz="1800" spc="-765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spc="-5" b="1">
                <a:solidFill>
                  <a:srgbClr val="F87989"/>
                </a:solidFill>
                <a:latin typeface="Comic Sans MS"/>
                <a:cs typeface="Comic Sans MS"/>
              </a:rPr>
              <a:t>run</a:t>
            </a:r>
            <a:r>
              <a:rPr dirty="0" sz="1800" spc="-20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b="1">
                <a:solidFill>
                  <a:srgbClr val="F87989"/>
                </a:solidFill>
                <a:latin typeface="Comic Sans MS"/>
                <a:cs typeface="Comic Sans MS"/>
              </a:rPr>
              <a:t>on</a:t>
            </a:r>
            <a:r>
              <a:rPr dirty="0" sz="1800" spc="-15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b="1">
                <a:solidFill>
                  <a:srgbClr val="F87989"/>
                </a:solidFill>
                <a:latin typeface="Comic Sans MS"/>
                <a:cs typeface="Comic Sans MS"/>
              </a:rPr>
              <a:t>the</a:t>
            </a:r>
            <a:r>
              <a:rPr dirty="0" sz="1800" spc="-20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spc="-5" b="1">
                <a:solidFill>
                  <a:srgbClr val="F87989"/>
                </a:solidFill>
                <a:latin typeface="Comic Sans MS"/>
                <a:cs typeface="Comic Sans MS"/>
              </a:rPr>
              <a:t>same</a:t>
            </a:r>
            <a:r>
              <a:rPr dirty="0" sz="1800" b="1">
                <a:solidFill>
                  <a:srgbClr val="F87989"/>
                </a:solidFill>
                <a:latin typeface="Comic Sans MS"/>
                <a:cs typeface="Comic Sans MS"/>
              </a:rPr>
              <a:t> </a:t>
            </a:r>
            <a:r>
              <a:rPr dirty="0" sz="1800" spc="-5" b="1">
                <a:solidFill>
                  <a:srgbClr val="F87989"/>
                </a:solidFill>
                <a:latin typeface="Comic Sans MS"/>
                <a:cs typeface="Comic Sans MS"/>
              </a:rPr>
              <a:t>machine?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1681" y="5834888"/>
            <a:ext cx="43541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latin typeface="Tahoma"/>
                <a:cs typeface="Tahoma"/>
              </a:rPr>
              <a:t>https:/</a:t>
            </a:r>
            <a:r>
              <a:rPr dirty="0" sz="1600" spc="-25">
                <a:latin typeface="Tahoma"/>
                <a:cs typeface="Tahoma"/>
                <a:hlinkClick r:id="rId4"/>
              </a:rPr>
              <a:t>/www.javatpoint.com/socke</a:t>
            </a:r>
            <a:r>
              <a:rPr dirty="0" sz="1600" spc="-25">
                <a:latin typeface="Tahoma"/>
                <a:cs typeface="Tahoma"/>
              </a:rPr>
              <a:t>t</a:t>
            </a:r>
            <a:r>
              <a:rPr dirty="0" sz="1600" spc="-25">
                <a:latin typeface="Tahoma"/>
                <a:cs typeface="Tahoma"/>
                <a:hlinkClick r:id="rId4"/>
              </a:rPr>
              <a:t>-programming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454" y="290829"/>
            <a:ext cx="11566525" cy="1971039"/>
          </a:xfrm>
          <a:custGeom>
            <a:avLst/>
            <a:gdLst/>
            <a:ahLst/>
            <a:cxnLst/>
            <a:rect l="l" t="t" r="r" b="b"/>
            <a:pathLst>
              <a:path w="11566525" h="1971039">
                <a:moveTo>
                  <a:pt x="11502644" y="63512"/>
                </a:moveTo>
                <a:lnTo>
                  <a:pt x="63500" y="63512"/>
                </a:lnTo>
                <a:lnTo>
                  <a:pt x="63500" y="1907540"/>
                </a:lnTo>
                <a:lnTo>
                  <a:pt x="11502644" y="1907540"/>
                </a:lnTo>
                <a:lnTo>
                  <a:pt x="11502644" y="63512"/>
                </a:lnTo>
                <a:close/>
              </a:path>
              <a:path w="11566525" h="1971039">
                <a:moveTo>
                  <a:pt x="11566144" y="0"/>
                </a:moveTo>
                <a:lnTo>
                  <a:pt x="11540744" y="0"/>
                </a:lnTo>
                <a:lnTo>
                  <a:pt x="11540744" y="25400"/>
                </a:lnTo>
                <a:lnTo>
                  <a:pt x="11540744" y="1945640"/>
                </a:lnTo>
                <a:lnTo>
                  <a:pt x="25400" y="1945640"/>
                </a:lnTo>
                <a:lnTo>
                  <a:pt x="25400" y="25400"/>
                </a:lnTo>
                <a:lnTo>
                  <a:pt x="11540744" y="25400"/>
                </a:lnTo>
                <a:lnTo>
                  <a:pt x="11540744" y="0"/>
                </a:lnTo>
                <a:lnTo>
                  <a:pt x="0" y="0"/>
                </a:lnTo>
                <a:lnTo>
                  <a:pt x="0" y="25400"/>
                </a:lnTo>
                <a:lnTo>
                  <a:pt x="0" y="1945640"/>
                </a:lnTo>
                <a:lnTo>
                  <a:pt x="0" y="1971040"/>
                </a:lnTo>
                <a:lnTo>
                  <a:pt x="11566144" y="1971040"/>
                </a:lnTo>
                <a:lnTo>
                  <a:pt x="11566144" y="1945640"/>
                </a:lnTo>
                <a:lnTo>
                  <a:pt x="11566144" y="25400"/>
                </a:lnTo>
                <a:lnTo>
                  <a:pt x="1156614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2484" y="786765"/>
            <a:ext cx="3523615" cy="89471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 indent="220979">
              <a:lnSpc>
                <a:spcPts val="3240"/>
              </a:lnSpc>
              <a:spcBef>
                <a:spcPts val="505"/>
              </a:spcBef>
            </a:pPr>
            <a:r>
              <a:rPr dirty="0" sz="3000" spc="-20">
                <a:solidFill>
                  <a:srgbClr val="FFFFFF"/>
                </a:solidFill>
                <a:latin typeface="Microsoft YaHei"/>
                <a:cs typeface="Microsoft YaHei"/>
              </a:rPr>
              <a:t>Reading </a:t>
            </a:r>
            <a:r>
              <a:rPr dirty="0" sz="3000" spc="-15">
                <a:solidFill>
                  <a:srgbClr val="FFFFFF"/>
                </a:solidFill>
                <a:latin typeface="Microsoft YaHei"/>
                <a:cs typeface="Microsoft YaHei"/>
              </a:rPr>
              <a:t>from </a:t>
            </a:r>
            <a:r>
              <a:rPr dirty="0" sz="3000">
                <a:solidFill>
                  <a:srgbClr val="FFFFFF"/>
                </a:solidFill>
                <a:latin typeface="Microsoft YaHei"/>
                <a:cs typeface="Microsoft YaHei"/>
              </a:rPr>
              <a:t>and </a:t>
            </a:r>
            <a:r>
              <a:rPr dirty="0" sz="3000" spc="-87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Microsoft YaHei"/>
                <a:cs typeface="Microsoft YaHei"/>
              </a:rPr>
              <a:t>Writing</a:t>
            </a:r>
            <a:r>
              <a:rPr dirty="0" sz="3000" spc="-2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Microsoft YaHei"/>
                <a:cs typeface="Microsoft YaHei"/>
              </a:rPr>
              <a:t>to</a:t>
            </a:r>
            <a:r>
              <a:rPr dirty="0" sz="3000" spc="-3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300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dirty="0" sz="3000" spc="-2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Microsoft YaHei"/>
                <a:cs typeface="Microsoft YaHei"/>
              </a:rPr>
              <a:t>Socket</a:t>
            </a:r>
            <a:endParaRPr sz="3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40402" y="581405"/>
            <a:ext cx="0" cy="1371600"/>
          </a:xfrm>
          <a:custGeom>
            <a:avLst/>
            <a:gdLst/>
            <a:ahLst/>
            <a:cxnLst/>
            <a:rect l="l" t="t" r="r" b="b"/>
            <a:pathLst>
              <a:path w="0" h="1371600">
                <a:moveTo>
                  <a:pt x="0" y="137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024754" y="609980"/>
            <a:ext cx="6304280" cy="126555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FFFFFF"/>
                </a:solidFill>
                <a:latin typeface="Microsoft YaHei"/>
                <a:cs typeface="Microsoft YaHei"/>
              </a:rPr>
              <a:t>After</a:t>
            </a:r>
            <a:r>
              <a:rPr dirty="0" sz="2200" spc="1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YaHei"/>
                <a:cs typeface="Microsoft YaHei"/>
              </a:rPr>
              <a:t>establishing</a:t>
            </a:r>
            <a:r>
              <a:rPr dirty="0" sz="2200" spc="-2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YaHei"/>
                <a:cs typeface="Microsoft YaHei"/>
              </a:rPr>
              <a:t>the connection,</a:t>
            </a:r>
            <a:r>
              <a:rPr dirty="0" sz="220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Microsoft YaHei"/>
                <a:cs typeface="Microsoft YaHei"/>
              </a:rPr>
              <a:t>we</a:t>
            </a:r>
            <a:r>
              <a:rPr dirty="0" sz="220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Microsoft YaHei"/>
                <a:cs typeface="Microsoft YaHei"/>
              </a:rPr>
              <a:t>can</a:t>
            </a:r>
            <a:r>
              <a:rPr dirty="0" sz="2200" spc="-5">
                <a:solidFill>
                  <a:srgbClr val="FFFFFF"/>
                </a:solidFill>
                <a:latin typeface="Microsoft YaHei"/>
                <a:cs typeface="Microsoft YaHei"/>
              </a:rPr>
              <a:t> use </a:t>
            </a:r>
            <a:r>
              <a:rPr dirty="0" sz="2200" spc="-64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Microsoft YaHei"/>
                <a:cs typeface="Microsoft YaHei"/>
              </a:rPr>
              <a:t>socket.getInputStream()</a:t>
            </a:r>
            <a:r>
              <a:rPr dirty="0" sz="2200" spc="4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YaHei"/>
                <a:cs typeface="Microsoft YaHei"/>
              </a:rPr>
              <a:t>and </a:t>
            </a:r>
            <a:r>
              <a:rPr dirty="0" sz="220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Microsoft YaHei"/>
                <a:cs typeface="Microsoft YaHei"/>
              </a:rPr>
              <a:t>socket.getOutputStream()</a:t>
            </a:r>
            <a:r>
              <a:rPr dirty="0" sz="2200" spc="5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Microsoft YaHei"/>
                <a:cs typeface="Microsoft YaHei"/>
              </a:rPr>
              <a:t>for</a:t>
            </a:r>
            <a:r>
              <a:rPr dirty="0" sz="2200" spc="1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YaHei"/>
                <a:cs typeface="Microsoft YaHei"/>
              </a:rPr>
              <a:t>both</a:t>
            </a:r>
            <a:r>
              <a:rPr dirty="0" sz="2200" spc="1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YaHei"/>
                <a:cs typeface="Microsoft YaHei"/>
              </a:rPr>
              <a:t>the</a:t>
            </a:r>
            <a:r>
              <a:rPr dirty="0" sz="2200" spc="1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Microsoft YaHei"/>
                <a:cs typeface="Microsoft YaHei"/>
              </a:rPr>
              <a:t>client </a:t>
            </a:r>
            <a:r>
              <a:rPr dirty="0" sz="2200" spc="-5">
                <a:solidFill>
                  <a:srgbClr val="FFFFFF"/>
                </a:solidFill>
                <a:latin typeface="Microsoft YaHei"/>
                <a:cs typeface="Microsoft YaHei"/>
              </a:rPr>
              <a:t> and</a:t>
            </a:r>
            <a:r>
              <a:rPr dirty="0" sz="2200" spc="-1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YaHei"/>
                <a:cs typeface="Microsoft YaHei"/>
              </a:rPr>
              <a:t>the</a:t>
            </a:r>
            <a:r>
              <a:rPr dirty="0" sz="2200" spc="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Microsoft YaHei"/>
                <a:cs typeface="Microsoft YaHei"/>
              </a:rPr>
              <a:t>server</a:t>
            </a:r>
            <a:endParaRPr sz="220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29000"/>
            <a:ext cx="4739639" cy="22067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3632" y="2538069"/>
            <a:ext cx="6955730" cy="35478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14921" y="4448682"/>
            <a:ext cx="596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 b="1">
                <a:solidFill>
                  <a:srgbClr val="4471C4"/>
                </a:solidFill>
                <a:latin typeface="Trebuchet MS"/>
                <a:cs typeface="Trebuchet MS"/>
              </a:rPr>
              <a:t>W</a:t>
            </a:r>
            <a:r>
              <a:rPr dirty="0" sz="1800" spc="20" b="1">
                <a:solidFill>
                  <a:srgbClr val="4471C4"/>
                </a:solidFill>
                <a:latin typeface="Trebuchet MS"/>
                <a:cs typeface="Trebuchet MS"/>
              </a:rPr>
              <a:t>r</a:t>
            </a:r>
            <a:r>
              <a:rPr dirty="0" sz="1800" spc="-75" b="1">
                <a:solidFill>
                  <a:srgbClr val="4471C4"/>
                </a:solidFill>
                <a:latin typeface="Trebuchet MS"/>
                <a:cs typeface="Trebuchet MS"/>
              </a:rPr>
              <a:t>ite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21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686670" y="4448682"/>
            <a:ext cx="545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solidFill>
                  <a:srgbClr val="4471C4"/>
                </a:solidFill>
                <a:latin typeface="Trebuchet MS"/>
                <a:cs typeface="Trebuchet MS"/>
              </a:rPr>
              <a:t>R</a:t>
            </a:r>
            <a:r>
              <a:rPr dirty="0" sz="1800" spc="-25" b="1">
                <a:solidFill>
                  <a:srgbClr val="4471C4"/>
                </a:solidFill>
                <a:latin typeface="Trebuchet MS"/>
                <a:cs typeface="Trebuchet MS"/>
              </a:rPr>
              <a:t>ead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14921" y="6000699"/>
            <a:ext cx="5473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4471C4"/>
                </a:solidFill>
                <a:latin typeface="Trebuchet MS"/>
                <a:cs typeface="Trebuchet MS"/>
              </a:rPr>
              <a:t>Read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65969" y="6000699"/>
            <a:ext cx="5956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solidFill>
                  <a:srgbClr val="4471C4"/>
                </a:solidFill>
                <a:latin typeface="Trebuchet MS"/>
                <a:cs typeface="Trebuchet MS"/>
              </a:rPr>
              <a:t>Write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7136" y="2402840"/>
            <a:ext cx="1731645" cy="1562100"/>
          </a:xfrm>
          <a:prstGeom prst="rect"/>
        </p:spPr>
        <p:txBody>
          <a:bodyPr wrap="square" lIns="0" tIns="67310" rIns="0" bIns="0" rtlCol="0" vert="horz">
            <a:spAutoFit/>
          </a:bodyPr>
          <a:lstStyle/>
          <a:p>
            <a:pPr algn="ctr" marL="12700" marR="5080" indent="635">
              <a:lnSpc>
                <a:spcPct val="90000"/>
              </a:lnSpc>
              <a:spcBef>
                <a:spcPts val="530"/>
              </a:spcBef>
            </a:pP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A </a:t>
            </a:r>
            <a:r>
              <a:rPr dirty="0" sz="3600" spc="-5">
                <a:solidFill>
                  <a:srgbClr val="FFFFFF"/>
                </a:solidFill>
                <a:latin typeface="Yu Gothic UI Light"/>
                <a:cs typeface="Yu Gothic UI Light"/>
              </a:rPr>
              <a:t>Toy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Example:  </a:t>
            </a:r>
            <a:r>
              <a:rPr dirty="0" sz="3600" spc="-5">
                <a:solidFill>
                  <a:srgbClr val="FFFFFF"/>
                </a:solidFill>
                <a:latin typeface="Yu Gothic UI Light"/>
                <a:cs typeface="Yu Gothic UI Light"/>
              </a:rPr>
              <a:t>Client</a:t>
            </a:r>
            <a:endParaRPr sz="3600">
              <a:latin typeface="Yu Gothic UI Light"/>
              <a:cs typeface="Yu Gothic U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25" y="6486956"/>
            <a:ext cx="1356906" cy="1312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03000" y="6488747"/>
            <a:ext cx="144399" cy="1064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7388" y="760476"/>
            <a:ext cx="7924800" cy="52562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7136" y="2402840"/>
            <a:ext cx="1731645" cy="1562100"/>
          </a:xfrm>
          <a:prstGeom prst="rect"/>
        </p:spPr>
        <p:txBody>
          <a:bodyPr wrap="square" lIns="0" tIns="67310" rIns="0" bIns="0" rtlCol="0" vert="horz">
            <a:spAutoFit/>
          </a:bodyPr>
          <a:lstStyle/>
          <a:p>
            <a:pPr algn="ctr" marL="12700" marR="5080" indent="635">
              <a:lnSpc>
                <a:spcPct val="90000"/>
              </a:lnSpc>
              <a:spcBef>
                <a:spcPts val="530"/>
              </a:spcBef>
            </a:pP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A </a:t>
            </a:r>
            <a:r>
              <a:rPr dirty="0" sz="3600" spc="-5">
                <a:solidFill>
                  <a:srgbClr val="FFFFFF"/>
                </a:solidFill>
                <a:latin typeface="Yu Gothic UI Light"/>
                <a:cs typeface="Yu Gothic UI Light"/>
              </a:rPr>
              <a:t>Toy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Example:  </a:t>
            </a:r>
            <a:r>
              <a:rPr dirty="0" sz="3600" spc="-10">
                <a:solidFill>
                  <a:srgbClr val="FFFFFF"/>
                </a:solidFill>
                <a:latin typeface="Yu Gothic UI Light"/>
                <a:cs typeface="Yu Gothic UI Light"/>
              </a:rPr>
              <a:t>Server</a:t>
            </a:r>
            <a:endParaRPr sz="3600">
              <a:latin typeface="Yu Gothic UI Light"/>
              <a:cs typeface="Yu Gothic U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25" y="6486956"/>
            <a:ext cx="1356906" cy="13126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399788" y="0"/>
            <a:ext cx="7257415" cy="6855459"/>
            <a:chOff x="4399788" y="0"/>
            <a:chExt cx="7257415" cy="685545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3000" y="6488747"/>
              <a:ext cx="144399" cy="107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9788" y="0"/>
              <a:ext cx="7257288" cy="6854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862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Lecture</a:t>
            </a:r>
            <a:r>
              <a:rPr dirty="0" spc="-75"/>
              <a:t> </a:t>
            </a: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4821" y="2330678"/>
            <a:ext cx="4344035" cy="228917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latin typeface="Microsoft YaHei"/>
                <a:cs typeface="Microsoft YaHei"/>
              </a:rPr>
              <a:t>Network</a:t>
            </a:r>
            <a:r>
              <a:rPr dirty="0" sz="3200" spc="-40">
                <a:latin typeface="Microsoft YaHei"/>
                <a:cs typeface="Microsoft YaHei"/>
              </a:rPr>
              <a:t> </a:t>
            </a:r>
            <a:r>
              <a:rPr dirty="0" sz="3200">
                <a:latin typeface="Microsoft YaHei"/>
                <a:cs typeface="Microsoft YaHei"/>
              </a:rPr>
              <a:t>Basics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latin typeface="Microsoft YaHei"/>
                <a:cs typeface="Microsoft YaHei"/>
              </a:rPr>
              <a:t>Network</a:t>
            </a:r>
            <a:r>
              <a:rPr dirty="0" sz="3200" spc="-35">
                <a:latin typeface="Microsoft YaHei"/>
                <a:cs typeface="Microsoft YaHei"/>
              </a:rPr>
              <a:t> </a:t>
            </a:r>
            <a:r>
              <a:rPr dirty="0" sz="3200" spc="-10">
                <a:latin typeface="Microsoft YaHei"/>
                <a:cs typeface="Microsoft YaHei"/>
              </a:rPr>
              <a:t>Protocols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15">
                <a:latin typeface="Microsoft YaHei"/>
                <a:cs typeface="Microsoft YaHei"/>
              </a:rPr>
              <a:t>Socket</a:t>
            </a:r>
            <a:r>
              <a:rPr dirty="0" sz="3200" spc="-85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Programming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>
                <a:latin typeface="Microsoft YaHei"/>
                <a:cs typeface="Microsoft YaHei"/>
              </a:rPr>
              <a:t>Getting</a:t>
            </a:r>
            <a:r>
              <a:rPr dirty="0" sz="3200" spc="-45">
                <a:latin typeface="Microsoft YaHei"/>
                <a:cs typeface="Microsoft YaHei"/>
              </a:rPr>
              <a:t> </a:t>
            </a:r>
            <a:r>
              <a:rPr dirty="0" sz="3200" spc="-30">
                <a:latin typeface="Microsoft YaHei"/>
                <a:cs typeface="Microsoft YaHei"/>
              </a:rPr>
              <a:t>Web</a:t>
            </a:r>
            <a:r>
              <a:rPr dirty="0" sz="3200" spc="-25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Data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 h="0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FFFFFF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FFFFFF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FFFFFF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4343" y="6421307"/>
            <a:ext cx="165735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1</a:t>
            </a:fld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8952" y="2649423"/>
            <a:ext cx="1628775" cy="1068705"/>
          </a:xfrm>
          <a:prstGeom prst="rect"/>
        </p:spPr>
        <p:txBody>
          <a:bodyPr wrap="square" lIns="0" tIns="74930" rIns="0" bIns="0" rtlCol="0" vert="horz">
            <a:spAutoFit/>
          </a:bodyPr>
          <a:lstStyle/>
          <a:p>
            <a:pPr marL="12700" marR="5080" indent="246379">
              <a:lnSpc>
                <a:spcPts val="3890"/>
              </a:lnSpc>
              <a:spcBef>
                <a:spcPts val="590"/>
              </a:spcBef>
            </a:pP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A </a:t>
            </a:r>
            <a:r>
              <a:rPr dirty="0" sz="3600" spc="-5">
                <a:solidFill>
                  <a:srgbClr val="FFFFFF"/>
                </a:solidFill>
                <a:latin typeface="Yu Gothic UI Light"/>
                <a:cs typeface="Yu Gothic UI Light"/>
              </a:rPr>
              <a:t>Toy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 Example</a:t>
            </a:r>
            <a:endParaRPr sz="3600">
              <a:latin typeface="Yu Gothic UI Light"/>
              <a:cs typeface="Yu Gothic U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25" y="6486956"/>
            <a:ext cx="1356906" cy="1312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03000" y="6488747"/>
            <a:ext cx="146684" cy="1064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9476" y="137160"/>
            <a:ext cx="7872983" cy="57348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347472"/>
            <a:ext cx="11101070" cy="1801495"/>
          </a:xfrm>
          <a:prstGeom prst="rect"/>
          <a:solidFill>
            <a:srgbClr val="404040"/>
          </a:solidFill>
        </p:spPr>
        <p:txBody>
          <a:bodyPr wrap="square" lIns="0" tIns="512445" rIns="0" bIns="0" rtlCol="0" vert="horz">
            <a:spAutoFit/>
          </a:bodyPr>
          <a:lstStyle/>
          <a:p>
            <a:pPr marL="381000">
              <a:lnSpc>
                <a:spcPct val="100000"/>
              </a:lnSpc>
              <a:spcBef>
                <a:spcPts val="4035"/>
              </a:spcBef>
            </a:pPr>
            <a:r>
              <a:rPr dirty="0">
                <a:solidFill>
                  <a:srgbClr val="FFFFFF"/>
                </a:solidFill>
              </a:rPr>
              <a:t>Why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 spc="-105">
                <a:solidFill>
                  <a:srgbClr val="FFFFFF"/>
                </a:solidFill>
                <a:latin typeface="Arial MT"/>
                <a:cs typeface="Arial MT"/>
              </a:rPr>
              <a:t>“</a:t>
            </a:r>
            <a:r>
              <a:rPr dirty="0" spc="-105">
                <a:solidFill>
                  <a:srgbClr val="FFFFFF"/>
                </a:solidFill>
              </a:rPr>
              <a:t>Toy</a:t>
            </a:r>
            <a:r>
              <a:rPr dirty="0" spc="-105">
                <a:solidFill>
                  <a:srgbClr val="FFFFFF"/>
                </a:solidFill>
                <a:latin typeface="Arial MT"/>
                <a:cs typeface="Arial MT"/>
              </a:rPr>
              <a:t>”</a:t>
            </a:r>
            <a:r>
              <a:rPr dirty="0" spc="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</a:rPr>
              <a:t>Examples?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6909" y="2742437"/>
            <a:ext cx="6602095" cy="315595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marR="4064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Microsoft YaHei"/>
                <a:cs typeface="Microsoft YaHei"/>
              </a:rPr>
              <a:t>The</a:t>
            </a:r>
            <a:r>
              <a:rPr dirty="0" sz="2200" spc="-10">
                <a:latin typeface="Microsoft YaHei"/>
                <a:cs typeface="Microsoft YaHei"/>
              </a:rPr>
              <a:t> toy</a:t>
            </a:r>
            <a:r>
              <a:rPr dirty="0" sz="2200" spc="20">
                <a:latin typeface="Microsoft YaHei"/>
                <a:cs typeface="Microsoft YaHei"/>
              </a:rPr>
              <a:t> </a:t>
            </a:r>
            <a:r>
              <a:rPr dirty="0" sz="2200" spc="10">
                <a:latin typeface="Microsoft YaHei"/>
                <a:cs typeface="Microsoft YaHei"/>
              </a:rPr>
              <a:t>server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reads</a:t>
            </a:r>
            <a:r>
              <a:rPr dirty="0" sz="2200" spc="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only 1 message</a:t>
            </a:r>
            <a:r>
              <a:rPr dirty="0" sz="2200" spc="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then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>
                <a:latin typeface="Microsoft YaHei"/>
                <a:cs typeface="Microsoft YaHei"/>
              </a:rPr>
              <a:t>exits; </a:t>
            </a:r>
            <a:r>
              <a:rPr dirty="0" sz="2200" spc="-63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In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practice,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10">
                <a:latin typeface="Microsoft YaHei"/>
                <a:cs typeface="Microsoft YaHei"/>
              </a:rPr>
              <a:t>server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keeps</a:t>
            </a:r>
            <a:r>
              <a:rPr dirty="0" sz="2200" spc="-5">
                <a:latin typeface="Microsoft YaHei"/>
                <a:cs typeface="Microsoft YaHei"/>
              </a:rPr>
              <a:t> running</a:t>
            </a:r>
            <a:endParaRPr sz="2200">
              <a:latin typeface="Microsoft YaHei"/>
              <a:cs typeface="Microsoft YaHei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Microsoft YaHei"/>
                <a:cs typeface="Microsoft YaHei"/>
              </a:rPr>
              <a:t>The </a:t>
            </a:r>
            <a:r>
              <a:rPr dirty="0" sz="2200" spc="-10">
                <a:latin typeface="Microsoft YaHei"/>
                <a:cs typeface="Microsoft YaHei"/>
              </a:rPr>
              <a:t>toy</a:t>
            </a:r>
            <a:r>
              <a:rPr dirty="0" sz="2200" spc="20">
                <a:latin typeface="Microsoft YaHei"/>
                <a:cs typeface="Microsoft YaHei"/>
              </a:rPr>
              <a:t> </a:t>
            </a:r>
            <a:r>
              <a:rPr dirty="0" sz="2200">
                <a:latin typeface="Microsoft YaHei"/>
                <a:cs typeface="Microsoft YaHei"/>
              </a:rPr>
              <a:t>client/server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handles byte </a:t>
            </a:r>
            <a:r>
              <a:rPr dirty="0" sz="2200" spc="-20">
                <a:latin typeface="Microsoft YaHei"/>
                <a:cs typeface="Microsoft YaHei"/>
              </a:rPr>
              <a:t>directly,</a:t>
            </a:r>
            <a:endParaRPr sz="2200">
              <a:latin typeface="Microsoft YaHei"/>
              <a:cs typeface="Microsoft YaHei"/>
            </a:endParaRPr>
          </a:p>
          <a:p>
            <a:pPr marL="241300">
              <a:lnSpc>
                <a:spcPts val="2510"/>
              </a:lnSpc>
            </a:pPr>
            <a:r>
              <a:rPr dirty="0" sz="2200" spc="-5">
                <a:latin typeface="Microsoft YaHei"/>
                <a:cs typeface="Microsoft YaHei"/>
              </a:rPr>
              <a:t>which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is</a:t>
            </a:r>
            <a:r>
              <a:rPr dirty="0" sz="2200" spc="-35">
                <a:latin typeface="Microsoft YaHei"/>
                <a:cs typeface="Microsoft YaHei"/>
              </a:rPr>
              <a:t> </a:t>
            </a:r>
            <a:r>
              <a:rPr dirty="0" sz="2200">
                <a:latin typeface="Microsoft YaHei"/>
                <a:cs typeface="Microsoft YaHei"/>
              </a:rPr>
              <a:t>cumbersome</a:t>
            </a:r>
            <a:endParaRPr sz="2200">
              <a:latin typeface="Microsoft YaHei"/>
              <a:cs typeface="Microsoft YaHei"/>
            </a:endParaRPr>
          </a:p>
          <a:p>
            <a:pPr marL="241300" marR="428625" indent="-228600">
              <a:lnSpc>
                <a:spcPts val="2380"/>
              </a:lnSpc>
              <a:spcBef>
                <a:spcPts val="10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Microsoft YaHei"/>
                <a:cs typeface="Microsoft YaHei"/>
              </a:rPr>
              <a:t>In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practice,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10">
                <a:latin typeface="Microsoft YaHei"/>
                <a:cs typeface="Microsoft YaHei"/>
              </a:rPr>
              <a:t>servers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need</a:t>
            </a:r>
            <a:r>
              <a:rPr dirty="0" sz="2200" spc="15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to</a:t>
            </a:r>
            <a:r>
              <a:rPr dirty="0" sz="2200" spc="20">
                <a:latin typeface="Microsoft YaHei"/>
                <a:cs typeface="Microsoft YaHei"/>
              </a:rPr>
              <a:t> </a:t>
            </a:r>
            <a:r>
              <a:rPr dirty="0" sz="2200" spc="5">
                <a:latin typeface="Microsoft YaHei"/>
                <a:cs typeface="Microsoft YaHei"/>
              </a:rPr>
              <a:t>support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multiple </a:t>
            </a:r>
            <a:r>
              <a:rPr dirty="0" sz="2200" spc="-63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clients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at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the</a:t>
            </a:r>
            <a:r>
              <a:rPr dirty="0" sz="2200" spc="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same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time</a:t>
            </a:r>
            <a:endParaRPr sz="2200">
              <a:latin typeface="Microsoft YaHei"/>
              <a:cs typeface="Microsoft YaHei"/>
            </a:endParaRPr>
          </a:p>
          <a:p>
            <a:pPr marL="12700" marR="5080">
              <a:lnSpc>
                <a:spcPts val="2380"/>
              </a:lnSpc>
              <a:spcBef>
                <a:spcPts val="990"/>
              </a:spcBef>
            </a:pPr>
            <a:r>
              <a:rPr dirty="0" sz="2200" spc="-20">
                <a:latin typeface="Microsoft YaHei"/>
                <a:cs typeface="Microsoft YaHei"/>
              </a:rPr>
              <a:t>More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practical: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40">
                <a:latin typeface="Microsoft YaHei"/>
                <a:cs typeface="Microsoft YaHei"/>
              </a:rPr>
              <a:t>We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could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use</a:t>
            </a:r>
            <a:r>
              <a:rPr dirty="0" sz="2200" spc="-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threads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on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5">
                <a:latin typeface="Microsoft YaHei"/>
                <a:cs typeface="Microsoft YaHei"/>
              </a:rPr>
              <a:t>server 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side: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whenever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client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request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comes,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separate </a:t>
            </a:r>
            <a:r>
              <a:rPr dirty="0" sz="2200" spc="-63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thread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is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assigned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for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handling </a:t>
            </a:r>
            <a:r>
              <a:rPr dirty="0" sz="2200" spc="-10">
                <a:latin typeface="Microsoft YaHei"/>
                <a:cs typeface="Microsoft YaHei"/>
              </a:rPr>
              <a:t>each</a:t>
            </a:r>
            <a:r>
              <a:rPr dirty="0" sz="2200" spc="-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request</a:t>
            </a:r>
            <a:endParaRPr sz="22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6" y="2717292"/>
            <a:ext cx="3914611" cy="31648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09160" cy="6858000"/>
            <a:chOff x="0" y="0"/>
            <a:chExt cx="470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709160" cy="6858000"/>
            </a:xfrm>
            <a:custGeom>
              <a:avLst/>
              <a:gdLst/>
              <a:ahLst/>
              <a:cxnLst/>
              <a:rect l="l" t="t" r="r" b="b"/>
              <a:pathLst>
                <a:path w="4709160" h="6858000">
                  <a:moveTo>
                    <a:pt x="470916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709160" y="6858000"/>
                  </a:lnTo>
                  <a:lnTo>
                    <a:pt x="4709160" y="0"/>
                  </a:lnTo>
                  <a:close/>
                </a:path>
              </a:pathLst>
            </a:custGeom>
            <a:solidFill>
              <a:srgbClr val="000000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284220" cy="6858000"/>
            </a:xfrm>
            <a:custGeom>
              <a:avLst/>
              <a:gdLst/>
              <a:ahLst/>
              <a:cxnLst/>
              <a:rect l="l" t="t" r="r" b="b"/>
              <a:pathLst>
                <a:path w="3284220" h="6858000">
                  <a:moveTo>
                    <a:pt x="86906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84220" y="6857999"/>
                  </a:lnTo>
                  <a:lnTo>
                    <a:pt x="869061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83411" y="2262962"/>
            <a:ext cx="3098800" cy="1904364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Case</a:t>
            </a:r>
            <a:r>
              <a:rPr dirty="0" sz="4400" spc="-8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-25">
                <a:solidFill>
                  <a:srgbClr val="FFFFFF"/>
                </a:solidFill>
                <a:latin typeface="Microsoft YaHei"/>
                <a:cs typeface="Microsoft YaHei"/>
              </a:rPr>
              <a:t>Study: </a:t>
            </a:r>
            <a:r>
              <a:rPr dirty="0" sz="4400" spc="-129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-5">
                <a:solidFill>
                  <a:srgbClr val="FFFFFF"/>
                </a:solidFill>
                <a:latin typeface="Microsoft YaHei"/>
                <a:cs typeface="Microsoft YaHei"/>
              </a:rPr>
              <a:t>Banking </a:t>
            </a: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2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7907" y="745997"/>
            <a:ext cx="6308090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>
                <a:latin typeface="Microsoft YaHei"/>
                <a:cs typeface="Microsoft YaHei"/>
              </a:rPr>
              <a:t>A </a:t>
            </a:r>
            <a:r>
              <a:rPr dirty="0" sz="2400" spc="-10">
                <a:latin typeface="Microsoft YaHei"/>
                <a:cs typeface="Microsoft YaHei"/>
              </a:rPr>
              <a:t>bank </a:t>
            </a:r>
            <a:r>
              <a:rPr dirty="0" sz="2400" spc="-5">
                <a:latin typeface="Microsoft YaHei"/>
                <a:cs typeface="Microsoft YaHei"/>
              </a:rPr>
              <a:t>account </a:t>
            </a:r>
            <a:r>
              <a:rPr dirty="0" sz="2400">
                <a:latin typeface="Microsoft YaHei"/>
                <a:cs typeface="Microsoft YaHei"/>
              </a:rPr>
              <a:t>has a </a:t>
            </a:r>
            <a:r>
              <a:rPr dirty="0" sz="2400" spc="-10">
                <a:latin typeface="Microsoft YaHei"/>
                <a:cs typeface="Microsoft YaHei"/>
              </a:rPr>
              <a:t>balance </a:t>
            </a:r>
            <a:r>
              <a:rPr dirty="0" sz="2400">
                <a:latin typeface="Microsoft YaHei"/>
                <a:cs typeface="Microsoft YaHei"/>
              </a:rPr>
              <a:t>that </a:t>
            </a:r>
            <a:r>
              <a:rPr dirty="0" sz="2400" spc="-5">
                <a:latin typeface="Microsoft YaHei"/>
                <a:cs typeface="Microsoft YaHei"/>
              </a:rPr>
              <a:t>can </a:t>
            </a:r>
            <a:r>
              <a:rPr dirty="0" sz="2400">
                <a:latin typeface="Microsoft YaHei"/>
                <a:cs typeface="Microsoft YaHei"/>
              </a:rPr>
              <a:t>be </a:t>
            </a:r>
            <a:r>
              <a:rPr dirty="0" sz="2400" spc="-70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changed</a:t>
            </a:r>
            <a:r>
              <a:rPr dirty="0" sz="2400" spc="-2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by deposits and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withdrawals.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4358640"/>
            <a:ext cx="2763012" cy="20193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24983" y="5751067"/>
            <a:ext cx="55848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">
                <a:latin typeface="Tahoma"/>
                <a:cs typeface="Tahoma"/>
              </a:rPr>
              <a:t>dep</a:t>
            </a:r>
            <a:r>
              <a:rPr dirty="0" sz="2000" spc="35">
                <a:latin typeface="Tahoma"/>
                <a:cs typeface="Tahoma"/>
              </a:rPr>
              <a:t>o</a:t>
            </a:r>
            <a:r>
              <a:rPr dirty="0" sz="2000" spc="-100">
                <a:latin typeface="Tahoma"/>
                <a:cs typeface="Tahoma"/>
              </a:rPr>
              <a:t>sit(</a:t>
            </a:r>
            <a:r>
              <a:rPr dirty="0" sz="2000" spc="-105">
                <a:latin typeface="Tahoma"/>
                <a:cs typeface="Tahoma"/>
              </a:rPr>
              <a:t>)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withdr</a:t>
            </a:r>
            <a:r>
              <a:rPr dirty="0" sz="2000" spc="-25">
                <a:latin typeface="Tahoma"/>
                <a:cs typeface="Tahoma"/>
              </a:rPr>
              <a:t>a</a:t>
            </a:r>
            <a:r>
              <a:rPr dirty="0" sz="2000" spc="-150">
                <a:latin typeface="Tahoma"/>
                <a:cs typeface="Tahoma"/>
              </a:rPr>
              <a:t>w()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55">
                <a:latin typeface="Tahoma"/>
                <a:cs typeface="Tahoma"/>
              </a:rPr>
              <a:t>a</a:t>
            </a:r>
            <a:r>
              <a:rPr dirty="0" sz="2000" spc="-35">
                <a:latin typeface="Tahoma"/>
                <a:cs typeface="Tahoma"/>
              </a:rPr>
              <a:t>r</a:t>
            </a:r>
            <a:r>
              <a:rPr dirty="0" sz="2000" spc="-25">
                <a:latin typeface="Tahoma"/>
                <a:cs typeface="Tahoma"/>
              </a:rPr>
              <a:t>e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pr</a:t>
            </a:r>
            <a:r>
              <a:rPr dirty="0" sz="2000" spc="20">
                <a:latin typeface="Tahoma"/>
                <a:cs typeface="Tahoma"/>
              </a:rPr>
              <a:t>op</a:t>
            </a:r>
            <a:r>
              <a:rPr dirty="0" sz="2000" spc="30">
                <a:latin typeface="Tahoma"/>
                <a:cs typeface="Tahoma"/>
              </a:rPr>
              <a:t>e</a:t>
            </a:r>
            <a:r>
              <a:rPr dirty="0" sz="2000" spc="-40">
                <a:latin typeface="Tahoma"/>
                <a:cs typeface="Tahoma"/>
              </a:rPr>
              <a:t>rly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syn</a:t>
            </a:r>
            <a:r>
              <a:rPr dirty="0" sz="2000" spc="-40">
                <a:latin typeface="Tahoma"/>
                <a:cs typeface="Tahoma"/>
              </a:rPr>
              <a:t>c</a:t>
            </a:r>
            <a:r>
              <a:rPr dirty="0" sz="2000" spc="-40">
                <a:latin typeface="Tahoma"/>
                <a:cs typeface="Tahoma"/>
              </a:rPr>
              <a:t>h</a:t>
            </a:r>
            <a:r>
              <a:rPr dirty="0" sz="2000" spc="-25">
                <a:latin typeface="Tahoma"/>
                <a:cs typeface="Tahoma"/>
              </a:rPr>
              <a:t>r</a:t>
            </a:r>
            <a:r>
              <a:rPr dirty="0" sz="2000" spc="10">
                <a:latin typeface="Tahoma"/>
                <a:cs typeface="Tahoma"/>
              </a:rPr>
              <a:t>onized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4564" y="1850135"/>
            <a:ext cx="5981699" cy="12755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4564" y="3378708"/>
            <a:ext cx="6038088" cy="2209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776464" y="2507995"/>
            <a:ext cx="32454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35">
                <a:solidFill>
                  <a:srgbClr val="FFFFFF"/>
                </a:solidFill>
                <a:latin typeface="Tahoma"/>
                <a:cs typeface="Tahoma"/>
              </a:rPr>
              <a:t>Wakes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up</a:t>
            </a:r>
            <a:r>
              <a:rPr dirty="0" sz="16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dirty="0" sz="16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threads</a:t>
            </a:r>
            <a:r>
              <a:rPr dirty="0" sz="16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16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waiting </a:t>
            </a:r>
            <a:r>
              <a:rPr dirty="0" sz="1600" spc="-48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16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object's</a:t>
            </a:r>
            <a:r>
              <a:rPr dirty="0" sz="16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monitor.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26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24827" y="4251197"/>
            <a:ext cx="4171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Causes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wait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 until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another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invokes </a:t>
            </a:r>
            <a:r>
              <a:rPr dirty="0" sz="1200" spc="-3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12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notify()</a:t>
            </a:r>
            <a:r>
              <a:rPr dirty="0" sz="1200" spc="40" b="1">
                <a:solidFill>
                  <a:srgbClr val="FFFFFF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u="sng" sz="1200" spc="-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notifyAll()</a:t>
            </a:r>
            <a:r>
              <a:rPr dirty="0" sz="1200" spc="55" b="1">
                <a:solidFill>
                  <a:srgbClr val="FFFFFF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this object.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09160" cy="6858000"/>
            <a:chOff x="0" y="0"/>
            <a:chExt cx="470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709160" cy="6858000"/>
            </a:xfrm>
            <a:custGeom>
              <a:avLst/>
              <a:gdLst/>
              <a:ahLst/>
              <a:cxnLst/>
              <a:rect l="l" t="t" r="r" b="b"/>
              <a:pathLst>
                <a:path w="4709160" h="6858000">
                  <a:moveTo>
                    <a:pt x="470916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709160" y="6858000"/>
                  </a:lnTo>
                  <a:lnTo>
                    <a:pt x="4709160" y="0"/>
                  </a:lnTo>
                  <a:close/>
                </a:path>
              </a:pathLst>
            </a:custGeom>
            <a:solidFill>
              <a:srgbClr val="000000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284220" cy="6858000"/>
            </a:xfrm>
            <a:custGeom>
              <a:avLst/>
              <a:gdLst/>
              <a:ahLst/>
              <a:cxnLst/>
              <a:rect l="l" t="t" r="r" b="b"/>
              <a:pathLst>
                <a:path w="3284220" h="6858000">
                  <a:moveTo>
                    <a:pt x="86906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84220" y="6857999"/>
                  </a:lnTo>
                  <a:lnTo>
                    <a:pt x="869061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83411" y="2262962"/>
            <a:ext cx="3098800" cy="1904364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Case</a:t>
            </a:r>
            <a:r>
              <a:rPr dirty="0" sz="4400" spc="-8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-25">
                <a:solidFill>
                  <a:srgbClr val="FFFFFF"/>
                </a:solidFill>
                <a:latin typeface="Microsoft YaHei"/>
                <a:cs typeface="Microsoft YaHei"/>
              </a:rPr>
              <a:t>Study: </a:t>
            </a:r>
            <a:r>
              <a:rPr dirty="0" sz="4400" spc="-129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-5">
                <a:solidFill>
                  <a:srgbClr val="FFFFFF"/>
                </a:solidFill>
                <a:latin typeface="Microsoft YaHei"/>
                <a:cs typeface="Microsoft YaHei"/>
              </a:rPr>
              <a:t>Banking </a:t>
            </a: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2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7907" y="684656"/>
            <a:ext cx="6334760" cy="1269365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>
                <a:latin typeface="Microsoft YaHei"/>
                <a:cs typeface="Microsoft YaHei"/>
              </a:rPr>
              <a:t>A</a:t>
            </a:r>
            <a:r>
              <a:rPr dirty="0" sz="2400" spc="-1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bank</a:t>
            </a:r>
            <a:r>
              <a:rPr dirty="0" sz="2400" spc="-1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has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multiple </a:t>
            </a:r>
            <a:r>
              <a:rPr dirty="0" sz="2400" spc="-10">
                <a:latin typeface="Microsoft YaHei"/>
                <a:cs typeface="Microsoft YaHei"/>
              </a:rPr>
              <a:t>bank </a:t>
            </a:r>
            <a:r>
              <a:rPr dirty="0" sz="2400" spc="-5">
                <a:latin typeface="Microsoft YaHei"/>
                <a:cs typeface="Microsoft YaHei"/>
              </a:rPr>
              <a:t>accounts</a:t>
            </a:r>
            <a:endParaRPr sz="2400">
              <a:latin typeface="Microsoft YaHei"/>
              <a:cs typeface="Microsoft YaHei"/>
            </a:endParaRPr>
          </a:p>
          <a:p>
            <a:pPr marL="241300" marR="5080" indent="-228600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>
                <a:latin typeface="Microsoft YaHei"/>
                <a:cs typeface="Microsoft YaHei"/>
              </a:rPr>
              <a:t>A </a:t>
            </a:r>
            <a:r>
              <a:rPr dirty="0" sz="2400" spc="-10">
                <a:latin typeface="Microsoft YaHei"/>
                <a:cs typeface="Microsoft YaHei"/>
              </a:rPr>
              <a:t>bank </a:t>
            </a:r>
            <a:r>
              <a:rPr dirty="0" sz="2400" spc="-5">
                <a:latin typeface="Microsoft YaHei"/>
                <a:cs typeface="Microsoft YaHei"/>
              </a:rPr>
              <a:t>can </a:t>
            </a:r>
            <a:r>
              <a:rPr dirty="0" sz="2400">
                <a:latin typeface="Microsoft YaHei"/>
                <a:cs typeface="Microsoft YaHei"/>
              </a:rPr>
              <a:t>withdraw </a:t>
            </a:r>
            <a:r>
              <a:rPr dirty="0" sz="2400" spc="-15">
                <a:latin typeface="Microsoft YaHei"/>
                <a:cs typeface="Microsoft YaHei"/>
              </a:rPr>
              <a:t>from </a:t>
            </a:r>
            <a:r>
              <a:rPr dirty="0" sz="2400">
                <a:latin typeface="Microsoft YaHei"/>
                <a:cs typeface="Microsoft YaHei"/>
              </a:rPr>
              <a:t>or deposit </a:t>
            </a:r>
            <a:r>
              <a:rPr dirty="0" sz="2400" spc="-10">
                <a:latin typeface="Microsoft YaHei"/>
                <a:cs typeface="Microsoft YaHei"/>
              </a:rPr>
              <a:t>to </a:t>
            </a:r>
            <a:r>
              <a:rPr dirty="0" sz="2400">
                <a:latin typeface="Microsoft YaHei"/>
                <a:cs typeface="Microsoft YaHei"/>
              </a:rPr>
              <a:t>a </a:t>
            </a:r>
            <a:r>
              <a:rPr dirty="0" sz="2400" spc="-700">
                <a:latin typeface="Microsoft YaHei"/>
                <a:cs typeface="Microsoft YaHei"/>
              </a:rPr>
              <a:t> </a:t>
            </a:r>
            <a:r>
              <a:rPr dirty="0" sz="2400" spc="5">
                <a:latin typeface="Microsoft YaHei"/>
                <a:cs typeface="Microsoft YaHei"/>
              </a:rPr>
              <a:t>certain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account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724" y="4503420"/>
            <a:ext cx="3029712" cy="17145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5503" y="2205227"/>
            <a:ext cx="6512052" cy="36926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09160" cy="6858000"/>
            <a:chOff x="0" y="0"/>
            <a:chExt cx="470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709160" cy="6858000"/>
            </a:xfrm>
            <a:custGeom>
              <a:avLst/>
              <a:gdLst/>
              <a:ahLst/>
              <a:cxnLst/>
              <a:rect l="l" t="t" r="r" b="b"/>
              <a:pathLst>
                <a:path w="4709160" h="6858000">
                  <a:moveTo>
                    <a:pt x="470916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709160" y="6858000"/>
                  </a:lnTo>
                  <a:lnTo>
                    <a:pt x="4709160" y="0"/>
                  </a:lnTo>
                  <a:close/>
                </a:path>
              </a:pathLst>
            </a:custGeom>
            <a:solidFill>
              <a:srgbClr val="000000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284220" cy="6858000"/>
            </a:xfrm>
            <a:custGeom>
              <a:avLst/>
              <a:gdLst/>
              <a:ahLst/>
              <a:cxnLst/>
              <a:rect l="l" t="t" r="r" b="b"/>
              <a:pathLst>
                <a:path w="3284220" h="6858000">
                  <a:moveTo>
                    <a:pt x="86906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84220" y="6857999"/>
                  </a:lnTo>
                  <a:lnTo>
                    <a:pt x="869061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83411" y="2262962"/>
            <a:ext cx="3098800" cy="1904364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Case</a:t>
            </a:r>
            <a:r>
              <a:rPr dirty="0" sz="4400" spc="-8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-25">
                <a:solidFill>
                  <a:srgbClr val="FFFFFF"/>
                </a:solidFill>
                <a:latin typeface="Microsoft YaHei"/>
                <a:cs typeface="Microsoft YaHei"/>
              </a:rPr>
              <a:t>Study: </a:t>
            </a:r>
            <a:r>
              <a:rPr dirty="0" sz="4400" spc="-129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-5">
                <a:solidFill>
                  <a:srgbClr val="FFFFFF"/>
                </a:solidFill>
                <a:latin typeface="Microsoft YaHei"/>
                <a:cs typeface="Microsoft YaHei"/>
              </a:rPr>
              <a:t>Banking </a:t>
            </a: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2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7907" y="684656"/>
            <a:ext cx="6334760" cy="1269365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>
                <a:latin typeface="Microsoft YaHei"/>
                <a:cs typeface="Microsoft YaHei"/>
              </a:rPr>
              <a:t>A</a:t>
            </a:r>
            <a:r>
              <a:rPr dirty="0" sz="2400" spc="-1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bank</a:t>
            </a:r>
            <a:r>
              <a:rPr dirty="0" sz="2400" spc="-1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has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multiple </a:t>
            </a:r>
            <a:r>
              <a:rPr dirty="0" sz="2400" spc="-10">
                <a:latin typeface="Microsoft YaHei"/>
                <a:cs typeface="Microsoft YaHei"/>
              </a:rPr>
              <a:t>bank </a:t>
            </a:r>
            <a:r>
              <a:rPr dirty="0" sz="2400" spc="-5">
                <a:latin typeface="Microsoft YaHei"/>
                <a:cs typeface="Microsoft YaHei"/>
              </a:rPr>
              <a:t>accounts</a:t>
            </a:r>
            <a:endParaRPr sz="2400">
              <a:latin typeface="Microsoft YaHei"/>
              <a:cs typeface="Microsoft YaHei"/>
            </a:endParaRPr>
          </a:p>
          <a:p>
            <a:pPr marL="241300" marR="5080" indent="-228600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>
                <a:latin typeface="Microsoft YaHei"/>
                <a:cs typeface="Microsoft YaHei"/>
              </a:rPr>
              <a:t>A </a:t>
            </a:r>
            <a:r>
              <a:rPr dirty="0" sz="2400" spc="-10">
                <a:latin typeface="Microsoft YaHei"/>
                <a:cs typeface="Microsoft YaHei"/>
              </a:rPr>
              <a:t>bank </a:t>
            </a:r>
            <a:r>
              <a:rPr dirty="0" sz="2400" spc="-5">
                <a:latin typeface="Microsoft YaHei"/>
                <a:cs typeface="Microsoft YaHei"/>
              </a:rPr>
              <a:t>can </a:t>
            </a:r>
            <a:r>
              <a:rPr dirty="0" sz="2400">
                <a:latin typeface="Microsoft YaHei"/>
                <a:cs typeface="Microsoft YaHei"/>
              </a:rPr>
              <a:t>withdraw </a:t>
            </a:r>
            <a:r>
              <a:rPr dirty="0" sz="2400" spc="-15">
                <a:latin typeface="Microsoft YaHei"/>
                <a:cs typeface="Microsoft YaHei"/>
              </a:rPr>
              <a:t>from </a:t>
            </a:r>
            <a:r>
              <a:rPr dirty="0" sz="2400">
                <a:latin typeface="Microsoft YaHei"/>
                <a:cs typeface="Microsoft YaHei"/>
              </a:rPr>
              <a:t>or deposit </a:t>
            </a:r>
            <a:r>
              <a:rPr dirty="0" sz="2400" spc="-10">
                <a:latin typeface="Microsoft YaHei"/>
                <a:cs typeface="Microsoft YaHei"/>
              </a:rPr>
              <a:t>to </a:t>
            </a:r>
            <a:r>
              <a:rPr dirty="0" sz="2400">
                <a:latin typeface="Microsoft YaHei"/>
                <a:cs typeface="Microsoft YaHei"/>
              </a:rPr>
              <a:t>a </a:t>
            </a:r>
            <a:r>
              <a:rPr dirty="0" sz="2400" spc="-700">
                <a:latin typeface="Microsoft YaHei"/>
                <a:cs typeface="Microsoft YaHei"/>
              </a:rPr>
              <a:t> </a:t>
            </a:r>
            <a:r>
              <a:rPr dirty="0" sz="2400" spc="5">
                <a:latin typeface="Microsoft YaHei"/>
                <a:cs typeface="Microsoft YaHei"/>
              </a:rPr>
              <a:t>certain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account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724" y="4503420"/>
            <a:ext cx="3029712" cy="17145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9303" y="2351532"/>
            <a:ext cx="6553200" cy="12283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0535" y="3790188"/>
            <a:ext cx="6649211" cy="12755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9388" y="5212079"/>
            <a:ext cx="6714744" cy="11811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4267" y="875157"/>
            <a:ext cx="728853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/>
              <a:t>Banking</a:t>
            </a:r>
            <a:r>
              <a:rPr dirty="0" sz="4800"/>
              <a:t> </a:t>
            </a:r>
            <a:r>
              <a:rPr dirty="0" sz="4800" spc="25"/>
              <a:t>Service</a:t>
            </a:r>
            <a:r>
              <a:rPr dirty="0" sz="4800" spc="5"/>
              <a:t> </a:t>
            </a:r>
            <a:r>
              <a:rPr dirty="0" sz="4800" spc="-15"/>
              <a:t>Protocol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0" y="1999488"/>
            <a:ext cx="11515725" cy="4730750"/>
            <a:chOff x="0" y="1999488"/>
            <a:chExt cx="11515725" cy="4730750"/>
          </a:xfrm>
        </p:grpSpPr>
        <p:sp>
          <p:nvSpPr>
            <p:cNvPr id="4" name="object 4"/>
            <p:cNvSpPr/>
            <p:nvPr/>
          </p:nvSpPr>
          <p:spPr>
            <a:xfrm>
              <a:off x="0" y="1999488"/>
              <a:ext cx="11454765" cy="782320"/>
            </a:xfrm>
            <a:custGeom>
              <a:avLst/>
              <a:gdLst/>
              <a:ahLst/>
              <a:cxnLst/>
              <a:rect l="l" t="t" r="r" b="b"/>
              <a:pathLst>
                <a:path w="11454765" h="782319">
                  <a:moveTo>
                    <a:pt x="11454384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11454384" y="781812"/>
                  </a:lnTo>
                  <a:lnTo>
                    <a:pt x="114543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88464"/>
              <a:ext cx="11515344" cy="45415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203704"/>
              <a:ext cx="11383010" cy="4267200"/>
            </a:xfrm>
            <a:custGeom>
              <a:avLst/>
              <a:gdLst/>
              <a:ahLst/>
              <a:cxnLst/>
              <a:rect l="l" t="t" r="r" b="b"/>
              <a:pathLst>
                <a:path w="11383010" h="4267200">
                  <a:moveTo>
                    <a:pt x="11382756" y="0"/>
                  </a:moveTo>
                  <a:lnTo>
                    <a:pt x="0" y="0"/>
                  </a:lnTo>
                  <a:lnTo>
                    <a:pt x="0" y="4267200"/>
                  </a:lnTo>
                  <a:lnTo>
                    <a:pt x="11382756" y="4267200"/>
                  </a:lnTo>
                  <a:lnTo>
                    <a:pt x="11382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" y="2906268"/>
              <a:ext cx="7728204" cy="27630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014461" y="2959734"/>
            <a:ext cx="3166745" cy="269621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dirty="0" sz="2400" spc="-5">
                <a:latin typeface="Microsoft YaHei"/>
                <a:cs typeface="Microsoft YaHei"/>
              </a:rPr>
              <a:t>Whenever you 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develop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a</a:t>
            </a:r>
            <a:r>
              <a:rPr dirty="0" sz="2400" spc="-5">
                <a:latin typeface="Microsoft YaHei"/>
                <a:cs typeface="Microsoft YaHei"/>
              </a:rPr>
              <a:t> </a:t>
            </a:r>
            <a:r>
              <a:rPr dirty="0" sz="2400" spc="10">
                <a:latin typeface="Microsoft YaHei"/>
                <a:cs typeface="Microsoft YaHei"/>
              </a:rPr>
              <a:t>server </a:t>
            </a:r>
            <a:r>
              <a:rPr dirty="0" sz="2400" spc="1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application,</a:t>
            </a:r>
            <a:r>
              <a:rPr dirty="0" sz="2400" spc="-4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you</a:t>
            </a:r>
            <a:r>
              <a:rPr dirty="0" sz="2400" spc="-4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need </a:t>
            </a:r>
            <a:r>
              <a:rPr dirty="0" sz="2400" spc="-69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to </a:t>
            </a:r>
            <a:r>
              <a:rPr dirty="0" sz="2400">
                <a:latin typeface="Microsoft YaHei"/>
                <a:cs typeface="Microsoft YaHei"/>
              </a:rPr>
              <a:t>specify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some 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application-level 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protocol </a:t>
            </a:r>
            <a:r>
              <a:rPr dirty="0" sz="2400">
                <a:latin typeface="Microsoft YaHei"/>
                <a:cs typeface="Microsoft YaHei"/>
              </a:rPr>
              <a:t>that </a:t>
            </a:r>
            <a:r>
              <a:rPr dirty="0" sz="2400" spc="-5">
                <a:latin typeface="Microsoft YaHei"/>
                <a:cs typeface="Microsoft YaHei"/>
              </a:rPr>
              <a:t>clients 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can use </a:t>
            </a:r>
            <a:r>
              <a:rPr dirty="0" sz="2400" spc="-15">
                <a:latin typeface="Microsoft YaHei"/>
                <a:cs typeface="Microsoft YaHei"/>
              </a:rPr>
              <a:t>to </a:t>
            </a:r>
            <a:r>
              <a:rPr dirty="0" sz="2400" spc="-10">
                <a:latin typeface="Microsoft YaHei"/>
                <a:cs typeface="Microsoft YaHei"/>
              </a:rPr>
              <a:t>interact </a:t>
            </a:r>
            <a:r>
              <a:rPr dirty="0" sz="2400" spc="-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with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the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 spc="10">
                <a:latin typeface="Microsoft YaHei"/>
                <a:cs typeface="Microsoft YaHei"/>
              </a:rPr>
              <a:t>server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42776" y="1997964"/>
            <a:ext cx="152400" cy="782320"/>
          </a:xfrm>
          <a:custGeom>
            <a:avLst/>
            <a:gdLst/>
            <a:ahLst/>
            <a:cxnLst/>
            <a:rect l="l" t="t" r="r" b="b"/>
            <a:pathLst>
              <a:path w="152400" h="782319">
                <a:moveTo>
                  <a:pt x="152400" y="0"/>
                </a:moveTo>
                <a:lnTo>
                  <a:pt x="0" y="0"/>
                </a:lnTo>
                <a:lnTo>
                  <a:pt x="0" y="781812"/>
                </a:lnTo>
                <a:lnTo>
                  <a:pt x="152400" y="781812"/>
                </a:lnTo>
                <a:lnTo>
                  <a:pt x="1524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333238" y="6566103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69573" y="6566103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29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8938" y="2896311"/>
            <a:ext cx="226949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Bank</a:t>
            </a:r>
            <a:r>
              <a:rPr dirty="0" sz="3600" spc="-80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Yu Gothic UI Light"/>
                <a:cs typeface="Yu Gothic UI Light"/>
              </a:rPr>
              <a:t>Server</a:t>
            </a:r>
            <a:endParaRPr sz="3600">
              <a:latin typeface="Yu Gothic UI Light"/>
              <a:cs typeface="Yu Gothic U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4" y="899160"/>
            <a:ext cx="7536180" cy="53324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625" y="6486956"/>
            <a:ext cx="1356906" cy="131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1094" y="6488747"/>
            <a:ext cx="148462" cy="1078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09160" cy="6858000"/>
            <a:chOff x="0" y="0"/>
            <a:chExt cx="470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709160" cy="6858000"/>
            </a:xfrm>
            <a:custGeom>
              <a:avLst/>
              <a:gdLst/>
              <a:ahLst/>
              <a:cxnLst/>
              <a:rect l="l" t="t" r="r" b="b"/>
              <a:pathLst>
                <a:path w="4709160" h="6858000">
                  <a:moveTo>
                    <a:pt x="470916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709160" y="6858000"/>
                  </a:lnTo>
                  <a:lnTo>
                    <a:pt x="4709160" y="0"/>
                  </a:lnTo>
                  <a:close/>
                </a:path>
              </a:pathLst>
            </a:custGeom>
            <a:solidFill>
              <a:srgbClr val="000000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284220" cy="6858000"/>
            </a:xfrm>
            <a:custGeom>
              <a:avLst/>
              <a:gdLst/>
              <a:ahLst/>
              <a:cxnLst/>
              <a:rect l="l" t="t" r="r" b="b"/>
              <a:pathLst>
                <a:path w="3284220" h="6858000">
                  <a:moveTo>
                    <a:pt x="86906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84220" y="6857999"/>
                  </a:lnTo>
                  <a:lnTo>
                    <a:pt x="869061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19073" y="894029"/>
            <a:ext cx="3097530" cy="1904364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Case</a:t>
            </a:r>
            <a:r>
              <a:rPr dirty="0" sz="4400" spc="-8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-25">
                <a:solidFill>
                  <a:srgbClr val="FFFFFF"/>
                </a:solidFill>
                <a:latin typeface="Microsoft YaHei"/>
                <a:cs typeface="Microsoft YaHei"/>
              </a:rPr>
              <a:t>Study: </a:t>
            </a:r>
            <a:r>
              <a:rPr dirty="0" sz="4400" spc="-129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-5">
                <a:solidFill>
                  <a:srgbClr val="FFFFFF"/>
                </a:solidFill>
                <a:latin typeface="Microsoft YaHei"/>
                <a:cs typeface="Microsoft YaHei"/>
              </a:rPr>
              <a:t>Banking </a:t>
            </a:r>
            <a:r>
              <a:rPr dirty="0" sz="440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400" spc="2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7284" y="301244"/>
            <a:ext cx="6668134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>
                <a:latin typeface="Microsoft YaHei"/>
                <a:cs typeface="Microsoft YaHei"/>
              </a:rPr>
              <a:t>A</a:t>
            </a:r>
            <a:r>
              <a:rPr dirty="0" sz="2400" spc="-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bank</a:t>
            </a:r>
            <a:r>
              <a:rPr dirty="0" sz="2400" spc="-5">
                <a:latin typeface="Microsoft YaHei"/>
                <a:cs typeface="Microsoft YaHei"/>
              </a:rPr>
              <a:t> </a:t>
            </a:r>
            <a:r>
              <a:rPr dirty="0" sz="2400" spc="10">
                <a:latin typeface="Microsoft YaHei"/>
                <a:cs typeface="Microsoft YaHei"/>
              </a:rPr>
              <a:t>service</a:t>
            </a:r>
            <a:r>
              <a:rPr dirty="0" sz="2400" spc="2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executes</a:t>
            </a:r>
            <a:r>
              <a:rPr dirty="0" sz="2400" spc="1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the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banking</a:t>
            </a:r>
            <a:r>
              <a:rPr dirty="0" sz="2400" spc="-5">
                <a:latin typeface="Microsoft YaHei"/>
                <a:cs typeface="Microsoft YaHei"/>
              </a:rPr>
              <a:t> </a:t>
            </a:r>
            <a:r>
              <a:rPr dirty="0" sz="2400" spc="10">
                <a:latin typeface="Microsoft YaHei"/>
                <a:cs typeface="Microsoft YaHei"/>
              </a:rPr>
              <a:t>service </a:t>
            </a:r>
            <a:r>
              <a:rPr dirty="0" sz="2400" spc="-69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protocol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3090672"/>
            <a:ext cx="3384804" cy="28712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3103" y="1203960"/>
            <a:ext cx="6705600" cy="51236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09160" cy="6858000"/>
            <a:chOff x="0" y="0"/>
            <a:chExt cx="470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709160" cy="6858000"/>
            </a:xfrm>
            <a:custGeom>
              <a:avLst/>
              <a:gdLst/>
              <a:ahLst/>
              <a:cxnLst/>
              <a:rect l="l" t="t" r="r" b="b"/>
              <a:pathLst>
                <a:path w="4709160" h="6858000">
                  <a:moveTo>
                    <a:pt x="470916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709160" y="6858000"/>
                  </a:lnTo>
                  <a:lnTo>
                    <a:pt x="4709160" y="0"/>
                  </a:lnTo>
                  <a:close/>
                </a:path>
              </a:pathLst>
            </a:custGeom>
            <a:solidFill>
              <a:srgbClr val="000000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284220" cy="6858000"/>
            </a:xfrm>
            <a:custGeom>
              <a:avLst/>
              <a:gdLst/>
              <a:ahLst/>
              <a:cxnLst/>
              <a:rect l="l" t="t" r="r" b="b"/>
              <a:pathLst>
                <a:path w="3284220" h="6858000">
                  <a:moveTo>
                    <a:pt x="86906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84220" y="6857999"/>
                  </a:lnTo>
                  <a:lnTo>
                    <a:pt x="869061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9073" y="894029"/>
            <a:ext cx="3097530" cy="1904364"/>
          </a:xfrm>
          <a:prstGeom prst="rect"/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dirty="0">
                <a:solidFill>
                  <a:srgbClr val="FFFFFF"/>
                </a:solidFill>
              </a:rPr>
              <a:t>Case</a:t>
            </a:r>
            <a:r>
              <a:rPr dirty="0" spc="-85">
                <a:solidFill>
                  <a:srgbClr val="FFFFFF"/>
                </a:solidFill>
              </a:rPr>
              <a:t> </a:t>
            </a:r>
            <a:r>
              <a:rPr dirty="0" spc="-25">
                <a:solidFill>
                  <a:srgbClr val="FFFFFF"/>
                </a:solidFill>
              </a:rPr>
              <a:t>Study: </a:t>
            </a:r>
            <a:r>
              <a:rPr dirty="0" spc="-1290">
                <a:solidFill>
                  <a:srgbClr val="FFFFFF"/>
                </a:solidFill>
              </a:rPr>
              <a:t> </a:t>
            </a:r>
            <a:r>
              <a:rPr dirty="0" spc="-5">
                <a:solidFill>
                  <a:srgbClr val="FFFFFF"/>
                </a:solidFill>
              </a:rPr>
              <a:t>Banking 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spc="25">
                <a:solidFill>
                  <a:srgbClr val="FFFFFF"/>
                </a:solidFill>
              </a:rPr>
              <a:t>Service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3090672"/>
            <a:ext cx="3384804" cy="28712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9096" y="51813"/>
            <a:ext cx="6088380" cy="668426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09160" cy="6858000"/>
            <a:chOff x="0" y="0"/>
            <a:chExt cx="470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709160" cy="6858000"/>
            </a:xfrm>
            <a:custGeom>
              <a:avLst/>
              <a:gdLst/>
              <a:ahLst/>
              <a:cxnLst/>
              <a:rect l="l" t="t" r="r" b="b"/>
              <a:pathLst>
                <a:path w="4709160" h="6858000">
                  <a:moveTo>
                    <a:pt x="470916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709160" y="6858000"/>
                  </a:lnTo>
                  <a:lnTo>
                    <a:pt x="4709160" y="0"/>
                  </a:lnTo>
                  <a:close/>
                </a:path>
              </a:pathLst>
            </a:custGeom>
            <a:solidFill>
              <a:srgbClr val="000000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284220" cy="6858000"/>
            </a:xfrm>
            <a:custGeom>
              <a:avLst/>
              <a:gdLst/>
              <a:ahLst/>
              <a:cxnLst/>
              <a:rect l="l" t="t" r="r" b="b"/>
              <a:pathLst>
                <a:path w="3284220" h="6858000">
                  <a:moveTo>
                    <a:pt x="86906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84220" y="6857999"/>
                  </a:lnTo>
                  <a:lnTo>
                    <a:pt x="869061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9073" y="894029"/>
            <a:ext cx="3097530" cy="1904364"/>
          </a:xfrm>
          <a:prstGeom prst="rect"/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dirty="0">
                <a:solidFill>
                  <a:srgbClr val="FFFFFF"/>
                </a:solidFill>
              </a:rPr>
              <a:t>Case</a:t>
            </a:r>
            <a:r>
              <a:rPr dirty="0" spc="-85">
                <a:solidFill>
                  <a:srgbClr val="FFFFFF"/>
                </a:solidFill>
              </a:rPr>
              <a:t> </a:t>
            </a:r>
            <a:r>
              <a:rPr dirty="0" spc="-25">
                <a:solidFill>
                  <a:srgbClr val="FFFFFF"/>
                </a:solidFill>
              </a:rPr>
              <a:t>Study: </a:t>
            </a:r>
            <a:r>
              <a:rPr dirty="0" spc="-1290">
                <a:solidFill>
                  <a:srgbClr val="FFFFFF"/>
                </a:solidFill>
              </a:rPr>
              <a:t> </a:t>
            </a:r>
            <a:r>
              <a:rPr dirty="0" spc="-5">
                <a:solidFill>
                  <a:srgbClr val="FFFFFF"/>
                </a:solidFill>
              </a:rPr>
              <a:t>Banking 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spc="25">
                <a:solidFill>
                  <a:srgbClr val="FFFFFF"/>
                </a:solidFill>
              </a:rPr>
              <a:t>Service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3090672"/>
            <a:ext cx="3384804" cy="287121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959096" y="68578"/>
            <a:ext cx="6832600" cy="6720840"/>
            <a:chOff x="4959096" y="68578"/>
            <a:chExt cx="6832600" cy="67208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9096" y="68578"/>
              <a:ext cx="6832092" cy="6720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3064" y="3403091"/>
              <a:ext cx="3148583" cy="11262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7350" y="1581150"/>
            <a:ext cx="4030345" cy="8794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00"/>
              <a:t>Networking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323088" y="554736"/>
            <a:ext cx="6017260" cy="5748655"/>
            <a:chOff x="323088" y="554736"/>
            <a:chExt cx="6017260" cy="574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8" y="554736"/>
              <a:ext cx="5742432" cy="57409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408" y="562864"/>
              <a:ext cx="5742432" cy="574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315" y="704088"/>
              <a:ext cx="172212" cy="170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148" y="1562100"/>
              <a:ext cx="158495" cy="1584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4396" y="5774436"/>
              <a:ext cx="112775" cy="11277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66686" y="3051429"/>
            <a:ext cx="3760597" cy="75819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757161" y="3854703"/>
            <a:ext cx="2076450" cy="253365"/>
          </a:xfrm>
          <a:custGeom>
            <a:avLst/>
            <a:gdLst/>
            <a:ahLst/>
            <a:cxnLst/>
            <a:rect l="l" t="t" r="r" b="b"/>
            <a:pathLst>
              <a:path w="2076450" h="253364">
                <a:moveTo>
                  <a:pt x="66675" y="84963"/>
                </a:moveTo>
                <a:lnTo>
                  <a:pt x="32893" y="84963"/>
                </a:lnTo>
                <a:lnTo>
                  <a:pt x="32893" y="195707"/>
                </a:lnTo>
                <a:lnTo>
                  <a:pt x="36109" y="220710"/>
                </a:lnTo>
                <a:lnTo>
                  <a:pt x="45767" y="238569"/>
                </a:lnTo>
                <a:lnTo>
                  <a:pt x="61878" y="249285"/>
                </a:lnTo>
                <a:lnTo>
                  <a:pt x="84455" y="252857"/>
                </a:lnTo>
                <a:lnTo>
                  <a:pt x="93406" y="252476"/>
                </a:lnTo>
                <a:lnTo>
                  <a:pt x="101393" y="251333"/>
                </a:lnTo>
                <a:lnTo>
                  <a:pt x="108404" y="249428"/>
                </a:lnTo>
                <a:lnTo>
                  <a:pt x="114427" y="246761"/>
                </a:lnTo>
                <a:lnTo>
                  <a:pt x="114427" y="224917"/>
                </a:lnTo>
                <a:lnTo>
                  <a:pt x="84582" y="224917"/>
                </a:lnTo>
                <a:lnTo>
                  <a:pt x="77470" y="222123"/>
                </a:lnTo>
                <a:lnTo>
                  <a:pt x="66675" y="189738"/>
                </a:lnTo>
                <a:lnTo>
                  <a:pt x="66675" y="84963"/>
                </a:lnTo>
                <a:close/>
              </a:path>
              <a:path w="2076450" h="253364">
                <a:moveTo>
                  <a:pt x="114427" y="218440"/>
                </a:moveTo>
                <a:lnTo>
                  <a:pt x="108712" y="222758"/>
                </a:lnTo>
                <a:lnTo>
                  <a:pt x="102108" y="224917"/>
                </a:lnTo>
                <a:lnTo>
                  <a:pt x="114427" y="224917"/>
                </a:lnTo>
                <a:lnTo>
                  <a:pt x="114427" y="218440"/>
                </a:lnTo>
                <a:close/>
              </a:path>
              <a:path w="2076450" h="253364">
                <a:moveTo>
                  <a:pt x="114427" y="56896"/>
                </a:moveTo>
                <a:lnTo>
                  <a:pt x="0" y="56896"/>
                </a:lnTo>
                <a:lnTo>
                  <a:pt x="0" y="84963"/>
                </a:lnTo>
                <a:lnTo>
                  <a:pt x="114427" y="84963"/>
                </a:lnTo>
                <a:lnTo>
                  <a:pt x="114427" y="56896"/>
                </a:lnTo>
                <a:close/>
              </a:path>
              <a:path w="2076450" h="253364">
                <a:moveTo>
                  <a:pt x="66675" y="0"/>
                </a:moveTo>
                <a:lnTo>
                  <a:pt x="32893" y="10795"/>
                </a:lnTo>
                <a:lnTo>
                  <a:pt x="32893" y="56896"/>
                </a:lnTo>
                <a:lnTo>
                  <a:pt x="66675" y="56896"/>
                </a:lnTo>
                <a:lnTo>
                  <a:pt x="66675" y="0"/>
                </a:lnTo>
                <a:close/>
              </a:path>
              <a:path w="2076450" h="253364">
                <a:moveTo>
                  <a:pt x="164338" y="56896"/>
                </a:moveTo>
                <a:lnTo>
                  <a:pt x="128905" y="56896"/>
                </a:lnTo>
                <a:lnTo>
                  <a:pt x="186436" y="248666"/>
                </a:lnTo>
                <a:lnTo>
                  <a:pt x="220853" y="248666"/>
                </a:lnTo>
                <a:lnTo>
                  <a:pt x="230685" y="216535"/>
                </a:lnTo>
                <a:lnTo>
                  <a:pt x="205232" y="216535"/>
                </a:lnTo>
                <a:lnTo>
                  <a:pt x="204597" y="209169"/>
                </a:lnTo>
                <a:lnTo>
                  <a:pt x="203708" y="203327"/>
                </a:lnTo>
                <a:lnTo>
                  <a:pt x="202565" y="199009"/>
                </a:lnTo>
                <a:lnTo>
                  <a:pt x="164338" y="56896"/>
                </a:lnTo>
                <a:close/>
              </a:path>
              <a:path w="2076450" h="253364">
                <a:moveTo>
                  <a:pt x="293529" y="95758"/>
                </a:moveTo>
                <a:lnTo>
                  <a:pt x="266700" y="95758"/>
                </a:lnTo>
                <a:lnTo>
                  <a:pt x="267208" y="102235"/>
                </a:lnTo>
                <a:lnTo>
                  <a:pt x="268224" y="108331"/>
                </a:lnTo>
                <a:lnTo>
                  <a:pt x="269875" y="114046"/>
                </a:lnTo>
                <a:lnTo>
                  <a:pt x="307975" y="248666"/>
                </a:lnTo>
                <a:lnTo>
                  <a:pt x="343408" y="248666"/>
                </a:lnTo>
                <a:lnTo>
                  <a:pt x="352869" y="216916"/>
                </a:lnTo>
                <a:lnTo>
                  <a:pt x="325501" y="216916"/>
                </a:lnTo>
                <a:lnTo>
                  <a:pt x="324847" y="209169"/>
                </a:lnTo>
                <a:lnTo>
                  <a:pt x="323977" y="203327"/>
                </a:lnTo>
                <a:lnTo>
                  <a:pt x="322635" y="199009"/>
                </a:lnTo>
                <a:lnTo>
                  <a:pt x="293529" y="95758"/>
                </a:lnTo>
                <a:close/>
              </a:path>
              <a:path w="2076450" h="253364">
                <a:moveTo>
                  <a:pt x="400558" y="56896"/>
                </a:moveTo>
                <a:lnTo>
                  <a:pt x="367665" y="56896"/>
                </a:lnTo>
                <a:lnTo>
                  <a:pt x="330200" y="199263"/>
                </a:lnTo>
                <a:lnTo>
                  <a:pt x="328422" y="205867"/>
                </a:lnTo>
                <a:lnTo>
                  <a:pt x="327279" y="211836"/>
                </a:lnTo>
                <a:lnTo>
                  <a:pt x="327152" y="216916"/>
                </a:lnTo>
                <a:lnTo>
                  <a:pt x="352869" y="216916"/>
                </a:lnTo>
                <a:lnTo>
                  <a:pt x="400558" y="56896"/>
                </a:lnTo>
                <a:close/>
              </a:path>
              <a:path w="2076450" h="253364">
                <a:moveTo>
                  <a:pt x="282575" y="56896"/>
                </a:moveTo>
                <a:lnTo>
                  <a:pt x="251206" y="56896"/>
                </a:lnTo>
                <a:lnTo>
                  <a:pt x="209693" y="199263"/>
                </a:lnTo>
                <a:lnTo>
                  <a:pt x="208153" y="204216"/>
                </a:lnTo>
                <a:lnTo>
                  <a:pt x="207010" y="210185"/>
                </a:lnTo>
                <a:lnTo>
                  <a:pt x="206629" y="216535"/>
                </a:lnTo>
                <a:lnTo>
                  <a:pt x="230685" y="216535"/>
                </a:lnTo>
                <a:lnTo>
                  <a:pt x="262128" y="113792"/>
                </a:lnTo>
                <a:lnTo>
                  <a:pt x="264414" y="106553"/>
                </a:lnTo>
                <a:lnTo>
                  <a:pt x="265684" y="100584"/>
                </a:lnTo>
                <a:lnTo>
                  <a:pt x="266065" y="95758"/>
                </a:lnTo>
                <a:lnTo>
                  <a:pt x="293529" y="95758"/>
                </a:lnTo>
                <a:lnTo>
                  <a:pt x="282575" y="56896"/>
                </a:lnTo>
                <a:close/>
              </a:path>
              <a:path w="2076450" h="253364">
                <a:moveTo>
                  <a:pt x="519430" y="52324"/>
                </a:moveTo>
                <a:lnTo>
                  <a:pt x="478774" y="59197"/>
                </a:lnTo>
                <a:lnTo>
                  <a:pt x="435899" y="94859"/>
                </a:lnTo>
                <a:lnTo>
                  <a:pt x="422652" y="132335"/>
                </a:lnTo>
                <a:lnTo>
                  <a:pt x="421005" y="154813"/>
                </a:lnTo>
                <a:lnTo>
                  <a:pt x="422602" y="175839"/>
                </a:lnTo>
                <a:lnTo>
                  <a:pt x="446659" y="226060"/>
                </a:lnTo>
                <a:lnTo>
                  <a:pt x="494932" y="251420"/>
                </a:lnTo>
                <a:lnTo>
                  <a:pt x="515366" y="253111"/>
                </a:lnTo>
                <a:lnTo>
                  <a:pt x="536249" y="251370"/>
                </a:lnTo>
                <a:lnTo>
                  <a:pt x="554894" y="246141"/>
                </a:lnTo>
                <a:lnTo>
                  <a:pt x="571301" y="237412"/>
                </a:lnTo>
                <a:lnTo>
                  <a:pt x="585470" y="225171"/>
                </a:lnTo>
                <a:lnTo>
                  <a:pt x="517398" y="225044"/>
                </a:lnTo>
                <a:lnTo>
                  <a:pt x="503997" y="223853"/>
                </a:lnTo>
                <a:lnTo>
                  <a:pt x="465105" y="195587"/>
                </a:lnTo>
                <a:lnTo>
                  <a:pt x="455743" y="154813"/>
                </a:lnTo>
                <a:lnTo>
                  <a:pt x="455797" y="151892"/>
                </a:lnTo>
                <a:lnTo>
                  <a:pt x="464945" y="110791"/>
                </a:lnTo>
                <a:lnTo>
                  <a:pt x="503850" y="81627"/>
                </a:lnTo>
                <a:lnTo>
                  <a:pt x="517398" y="80391"/>
                </a:lnTo>
                <a:lnTo>
                  <a:pt x="588257" y="80391"/>
                </a:lnTo>
                <a:lnTo>
                  <a:pt x="587121" y="78867"/>
                </a:lnTo>
                <a:lnTo>
                  <a:pt x="573740" y="67272"/>
                </a:lnTo>
                <a:lnTo>
                  <a:pt x="557990" y="58975"/>
                </a:lnTo>
                <a:lnTo>
                  <a:pt x="539882" y="53988"/>
                </a:lnTo>
                <a:lnTo>
                  <a:pt x="519430" y="52324"/>
                </a:lnTo>
                <a:close/>
              </a:path>
              <a:path w="2076450" h="253364">
                <a:moveTo>
                  <a:pt x="588257" y="80391"/>
                </a:moveTo>
                <a:lnTo>
                  <a:pt x="517398" y="80391"/>
                </a:lnTo>
                <a:lnTo>
                  <a:pt x="531092" y="81577"/>
                </a:lnTo>
                <a:lnTo>
                  <a:pt x="543036" y="85121"/>
                </a:lnTo>
                <a:lnTo>
                  <a:pt x="573262" y="121951"/>
                </a:lnTo>
                <a:lnTo>
                  <a:pt x="577029" y="151892"/>
                </a:lnTo>
                <a:lnTo>
                  <a:pt x="576977" y="154813"/>
                </a:lnTo>
                <a:lnTo>
                  <a:pt x="568461" y="196038"/>
                </a:lnTo>
                <a:lnTo>
                  <a:pt x="531092" y="223877"/>
                </a:lnTo>
                <a:lnTo>
                  <a:pt x="517398" y="225044"/>
                </a:lnTo>
                <a:lnTo>
                  <a:pt x="585567" y="225044"/>
                </a:lnTo>
                <a:lnTo>
                  <a:pt x="596971" y="210149"/>
                </a:lnTo>
                <a:lnTo>
                  <a:pt x="605186" y="192913"/>
                </a:lnTo>
                <a:lnTo>
                  <a:pt x="610115" y="173485"/>
                </a:lnTo>
                <a:lnTo>
                  <a:pt x="611759" y="151892"/>
                </a:lnTo>
                <a:lnTo>
                  <a:pt x="610213" y="129819"/>
                </a:lnTo>
                <a:lnTo>
                  <a:pt x="605583" y="110283"/>
                </a:lnTo>
                <a:lnTo>
                  <a:pt x="597882" y="93295"/>
                </a:lnTo>
                <a:lnTo>
                  <a:pt x="588257" y="80391"/>
                </a:lnTo>
                <a:close/>
              </a:path>
              <a:path w="2076450" h="253364">
                <a:moveTo>
                  <a:pt x="850138" y="52324"/>
                </a:moveTo>
                <a:lnTo>
                  <a:pt x="809482" y="59197"/>
                </a:lnTo>
                <a:lnTo>
                  <a:pt x="766607" y="94859"/>
                </a:lnTo>
                <a:lnTo>
                  <a:pt x="753360" y="132335"/>
                </a:lnTo>
                <a:lnTo>
                  <a:pt x="751713" y="154813"/>
                </a:lnTo>
                <a:lnTo>
                  <a:pt x="753310" y="175839"/>
                </a:lnTo>
                <a:lnTo>
                  <a:pt x="777367" y="226060"/>
                </a:lnTo>
                <a:lnTo>
                  <a:pt x="825640" y="251420"/>
                </a:lnTo>
                <a:lnTo>
                  <a:pt x="846074" y="253111"/>
                </a:lnTo>
                <a:lnTo>
                  <a:pt x="866957" y="251370"/>
                </a:lnTo>
                <a:lnTo>
                  <a:pt x="885602" y="246141"/>
                </a:lnTo>
                <a:lnTo>
                  <a:pt x="902009" y="237412"/>
                </a:lnTo>
                <a:lnTo>
                  <a:pt x="916178" y="225171"/>
                </a:lnTo>
                <a:lnTo>
                  <a:pt x="848106" y="225044"/>
                </a:lnTo>
                <a:lnTo>
                  <a:pt x="834705" y="223853"/>
                </a:lnTo>
                <a:lnTo>
                  <a:pt x="795813" y="195587"/>
                </a:lnTo>
                <a:lnTo>
                  <a:pt x="786451" y="154813"/>
                </a:lnTo>
                <a:lnTo>
                  <a:pt x="786505" y="151892"/>
                </a:lnTo>
                <a:lnTo>
                  <a:pt x="795653" y="110791"/>
                </a:lnTo>
                <a:lnTo>
                  <a:pt x="834558" y="81627"/>
                </a:lnTo>
                <a:lnTo>
                  <a:pt x="848106" y="80391"/>
                </a:lnTo>
                <a:lnTo>
                  <a:pt x="918965" y="80391"/>
                </a:lnTo>
                <a:lnTo>
                  <a:pt x="917829" y="78867"/>
                </a:lnTo>
                <a:lnTo>
                  <a:pt x="904448" y="67272"/>
                </a:lnTo>
                <a:lnTo>
                  <a:pt x="888698" y="58975"/>
                </a:lnTo>
                <a:lnTo>
                  <a:pt x="870590" y="53988"/>
                </a:lnTo>
                <a:lnTo>
                  <a:pt x="850138" y="52324"/>
                </a:lnTo>
                <a:close/>
              </a:path>
              <a:path w="2076450" h="253364">
                <a:moveTo>
                  <a:pt x="918965" y="80391"/>
                </a:moveTo>
                <a:lnTo>
                  <a:pt x="848106" y="80391"/>
                </a:lnTo>
                <a:lnTo>
                  <a:pt x="861800" y="81577"/>
                </a:lnTo>
                <a:lnTo>
                  <a:pt x="873744" y="85121"/>
                </a:lnTo>
                <a:lnTo>
                  <a:pt x="903970" y="121951"/>
                </a:lnTo>
                <a:lnTo>
                  <a:pt x="907737" y="151892"/>
                </a:lnTo>
                <a:lnTo>
                  <a:pt x="907685" y="154813"/>
                </a:lnTo>
                <a:lnTo>
                  <a:pt x="899169" y="196038"/>
                </a:lnTo>
                <a:lnTo>
                  <a:pt x="861800" y="223877"/>
                </a:lnTo>
                <a:lnTo>
                  <a:pt x="848106" y="225044"/>
                </a:lnTo>
                <a:lnTo>
                  <a:pt x="916275" y="225044"/>
                </a:lnTo>
                <a:lnTo>
                  <a:pt x="927679" y="210149"/>
                </a:lnTo>
                <a:lnTo>
                  <a:pt x="935894" y="192913"/>
                </a:lnTo>
                <a:lnTo>
                  <a:pt x="940823" y="173485"/>
                </a:lnTo>
                <a:lnTo>
                  <a:pt x="942467" y="151892"/>
                </a:lnTo>
                <a:lnTo>
                  <a:pt x="940921" y="129819"/>
                </a:lnTo>
                <a:lnTo>
                  <a:pt x="936291" y="110283"/>
                </a:lnTo>
                <a:lnTo>
                  <a:pt x="928590" y="93295"/>
                </a:lnTo>
                <a:lnTo>
                  <a:pt x="918965" y="80391"/>
                </a:lnTo>
                <a:close/>
              </a:path>
              <a:path w="2076450" h="253364">
                <a:moveTo>
                  <a:pt x="1024001" y="56896"/>
                </a:moveTo>
                <a:lnTo>
                  <a:pt x="990092" y="56896"/>
                </a:lnTo>
                <a:lnTo>
                  <a:pt x="990092" y="248666"/>
                </a:lnTo>
                <a:lnTo>
                  <a:pt x="1024001" y="248666"/>
                </a:lnTo>
                <a:lnTo>
                  <a:pt x="1024001" y="151511"/>
                </a:lnTo>
                <a:lnTo>
                  <a:pt x="1024808" y="137177"/>
                </a:lnTo>
                <a:lnTo>
                  <a:pt x="1027223" y="124285"/>
                </a:lnTo>
                <a:lnTo>
                  <a:pt x="1031234" y="112845"/>
                </a:lnTo>
                <a:lnTo>
                  <a:pt x="1036828" y="102870"/>
                </a:lnTo>
                <a:lnTo>
                  <a:pt x="1042784" y="95885"/>
                </a:lnTo>
                <a:lnTo>
                  <a:pt x="1024001" y="95885"/>
                </a:lnTo>
                <a:lnTo>
                  <a:pt x="1024001" y="56896"/>
                </a:lnTo>
                <a:close/>
              </a:path>
              <a:path w="2076450" h="253364">
                <a:moveTo>
                  <a:pt x="1082802" y="53594"/>
                </a:moveTo>
                <a:lnTo>
                  <a:pt x="1075055" y="53594"/>
                </a:lnTo>
                <a:lnTo>
                  <a:pt x="1058481" y="56237"/>
                </a:lnTo>
                <a:lnTo>
                  <a:pt x="1044575" y="64166"/>
                </a:lnTo>
                <a:lnTo>
                  <a:pt x="1033335" y="77382"/>
                </a:lnTo>
                <a:lnTo>
                  <a:pt x="1024763" y="95885"/>
                </a:lnTo>
                <a:lnTo>
                  <a:pt x="1042784" y="95885"/>
                </a:lnTo>
                <a:lnTo>
                  <a:pt x="1043713" y="94795"/>
                </a:lnTo>
                <a:lnTo>
                  <a:pt x="1051433" y="89042"/>
                </a:lnTo>
                <a:lnTo>
                  <a:pt x="1060009" y="85599"/>
                </a:lnTo>
                <a:lnTo>
                  <a:pt x="1069467" y="84455"/>
                </a:lnTo>
                <a:lnTo>
                  <a:pt x="1092835" y="84455"/>
                </a:lnTo>
                <a:lnTo>
                  <a:pt x="1092835" y="56134"/>
                </a:lnTo>
                <a:lnTo>
                  <a:pt x="1088771" y="54483"/>
                </a:lnTo>
                <a:lnTo>
                  <a:pt x="1082802" y="53594"/>
                </a:lnTo>
                <a:close/>
              </a:path>
              <a:path w="2076450" h="253364">
                <a:moveTo>
                  <a:pt x="1092835" y="84455"/>
                </a:moveTo>
                <a:lnTo>
                  <a:pt x="1079373" y="84455"/>
                </a:lnTo>
                <a:lnTo>
                  <a:pt x="1087247" y="86487"/>
                </a:lnTo>
                <a:lnTo>
                  <a:pt x="1092835" y="90551"/>
                </a:lnTo>
                <a:lnTo>
                  <a:pt x="1092835" y="84455"/>
                </a:lnTo>
                <a:close/>
              </a:path>
              <a:path w="2076450" h="253364">
                <a:moveTo>
                  <a:pt x="1264793" y="56896"/>
                </a:moveTo>
                <a:lnTo>
                  <a:pt x="1230884" y="56896"/>
                </a:lnTo>
                <a:lnTo>
                  <a:pt x="1230884" y="248666"/>
                </a:lnTo>
                <a:lnTo>
                  <a:pt x="1264793" y="248666"/>
                </a:lnTo>
                <a:lnTo>
                  <a:pt x="1264859" y="138557"/>
                </a:lnTo>
                <a:lnTo>
                  <a:pt x="1265600" y="127212"/>
                </a:lnTo>
                <a:lnTo>
                  <a:pt x="1284408" y="89820"/>
                </a:lnTo>
                <a:lnTo>
                  <a:pt x="1288144" y="87249"/>
                </a:lnTo>
                <a:lnTo>
                  <a:pt x="1264793" y="87249"/>
                </a:lnTo>
                <a:lnTo>
                  <a:pt x="1264793" y="56896"/>
                </a:lnTo>
                <a:close/>
              </a:path>
              <a:path w="2076450" h="253364">
                <a:moveTo>
                  <a:pt x="1374870" y="80391"/>
                </a:moveTo>
                <a:lnTo>
                  <a:pt x="1309751" y="80391"/>
                </a:lnTo>
                <a:lnTo>
                  <a:pt x="1328179" y="83818"/>
                </a:lnTo>
                <a:lnTo>
                  <a:pt x="1341358" y="94091"/>
                </a:lnTo>
                <a:lnTo>
                  <a:pt x="1349273" y="111198"/>
                </a:lnTo>
                <a:lnTo>
                  <a:pt x="1351915" y="135128"/>
                </a:lnTo>
                <a:lnTo>
                  <a:pt x="1351915" y="248666"/>
                </a:lnTo>
                <a:lnTo>
                  <a:pt x="1385824" y="248666"/>
                </a:lnTo>
                <a:lnTo>
                  <a:pt x="1385888" y="138557"/>
                </a:lnTo>
                <a:lnTo>
                  <a:pt x="1399286" y="97917"/>
                </a:lnTo>
                <a:lnTo>
                  <a:pt x="1405083" y="91567"/>
                </a:lnTo>
                <a:lnTo>
                  <a:pt x="1379855" y="91567"/>
                </a:lnTo>
                <a:lnTo>
                  <a:pt x="1376427" y="82994"/>
                </a:lnTo>
                <a:lnTo>
                  <a:pt x="1374870" y="80391"/>
                </a:lnTo>
                <a:close/>
              </a:path>
              <a:path w="2076450" h="253364">
                <a:moveTo>
                  <a:pt x="1495193" y="80391"/>
                </a:moveTo>
                <a:lnTo>
                  <a:pt x="1431290" y="80391"/>
                </a:lnTo>
                <a:lnTo>
                  <a:pt x="1441628" y="81244"/>
                </a:lnTo>
                <a:lnTo>
                  <a:pt x="1450371" y="83788"/>
                </a:lnTo>
                <a:lnTo>
                  <a:pt x="1472328" y="124053"/>
                </a:lnTo>
                <a:lnTo>
                  <a:pt x="1472946" y="138557"/>
                </a:lnTo>
                <a:lnTo>
                  <a:pt x="1472946" y="248666"/>
                </a:lnTo>
                <a:lnTo>
                  <a:pt x="1506855" y="248666"/>
                </a:lnTo>
                <a:lnTo>
                  <a:pt x="1506855" y="130429"/>
                </a:lnTo>
                <a:lnTo>
                  <a:pt x="1502902" y="96258"/>
                </a:lnTo>
                <a:lnTo>
                  <a:pt x="1495193" y="80391"/>
                </a:lnTo>
                <a:close/>
              </a:path>
              <a:path w="2076450" h="253364">
                <a:moveTo>
                  <a:pt x="1443609" y="52324"/>
                </a:moveTo>
                <a:lnTo>
                  <a:pt x="1423699" y="54776"/>
                </a:lnTo>
                <a:lnTo>
                  <a:pt x="1406445" y="62134"/>
                </a:lnTo>
                <a:lnTo>
                  <a:pt x="1391834" y="74398"/>
                </a:lnTo>
                <a:lnTo>
                  <a:pt x="1379855" y="91567"/>
                </a:lnTo>
                <a:lnTo>
                  <a:pt x="1405083" y="91567"/>
                </a:lnTo>
                <a:lnTo>
                  <a:pt x="1406286" y="90249"/>
                </a:lnTo>
                <a:lnTo>
                  <a:pt x="1413954" y="84772"/>
                </a:lnTo>
                <a:lnTo>
                  <a:pt x="1422288" y="81486"/>
                </a:lnTo>
                <a:lnTo>
                  <a:pt x="1431290" y="80391"/>
                </a:lnTo>
                <a:lnTo>
                  <a:pt x="1495193" y="80391"/>
                </a:lnTo>
                <a:lnTo>
                  <a:pt x="1491043" y="71850"/>
                </a:lnTo>
                <a:lnTo>
                  <a:pt x="1471279" y="57205"/>
                </a:lnTo>
                <a:lnTo>
                  <a:pt x="1443609" y="52324"/>
                </a:lnTo>
                <a:close/>
              </a:path>
              <a:path w="2076450" h="253364">
                <a:moveTo>
                  <a:pt x="1325372" y="52324"/>
                </a:moveTo>
                <a:lnTo>
                  <a:pt x="1306845" y="54512"/>
                </a:lnTo>
                <a:lnTo>
                  <a:pt x="1290701" y="61071"/>
                </a:lnTo>
                <a:lnTo>
                  <a:pt x="1276937" y="71987"/>
                </a:lnTo>
                <a:lnTo>
                  <a:pt x="1265555" y="87249"/>
                </a:lnTo>
                <a:lnTo>
                  <a:pt x="1288144" y="87249"/>
                </a:lnTo>
                <a:lnTo>
                  <a:pt x="1292018" y="84582"/>
                </a:lnTo>
                <a:lnTo>
                  <a:pt x="1300462" y="81438"/>
                </a:lnTo>
                <a:lnTo>
                  <a:pt x="1309751" y="80391"/>
                </a:lnTo>
                <a:lnTo>
                  <a:pt x="1374870" y="80391"/>
                </a:lnTo>
                <a:lnTo>
                  <a:pt x="1371869" y="75374"/>
                </a:lnTo>
                <a:lnTo>
                  <a:pt x="1334708" y="52990"/>
                </a:lnTo>
                <a:lnTo>
                  <a:pt x="1325372" y="52324"/>
                </a:lnTo>
                <a:close/>
              </a:path>
              <a:path w="2076450" h="253364">
                <a:moveTo>
                  <a:pt x="1648714" y="52324"/>
                </a:moveTo>
                <a:lnTo>
                  <a:pt x="1608058" y="59197"/>
                </a:lnTo>
                <a:lnTo>
                  <a:pt x="1565183" y="94859"/>
                </a:lnTo>
                <a:lnTo>
                  <a:pt x="1551936" y="132335"/>
                </a:lnTo>
                <a:lnTo>
                  <a:pt x="1550289" y="154813"/>
                </a:lnTo>
                <a:lnTo>
                  <a:pt x="1551886" y="175839"/>
                </a:lnTo>
                <a:lnTo>
                  <a:pt x="1575943" y="226060"/>
                </a:lnTo>
                <a:lnTo>
                  <a:pt x="1624216" y="251420"/>
                </a:lnTo>
                <a:lnTo>
                  <a:pt x="1644650" y="253111"/>
                </a:lnTo>
                <a:lnTo>
                  <a:pt x="1665533" y="251370"/>
                </a:lnTo>
                <a:lnTo>
                  <a:pt x="1684178" y="246141"/>
                </a:lnTo>
                <a:lnTo>
                  <a:pt x="1700585" y="237412"/>
                </a:lnTo>
                <a:lnTo>
                  <a:pt x="1714754" y="225171"/>
                </a:lnTo>
                <a:lnTo>
                  <a:pt x="1646682" y="225044"/>
                </a:lnTo>
                <a:lnTo>
                  <a:pt x="1633281" y="223853"/>
                </a:lnTo>
                <a:lnTo>
                  <a:pt x="1594389" y="195587"/>
                </a:lnTo>
                <a:lnTo>
                  <a:pt x="1585027" y="154813"/>
                </a:lnTo>
                <a:lnTo>
                  <a:pt x="1585081" y="151892"/>
                </a:lnTo>
                <a:lnTo>
                  <a:pt x="1594229" y="110791"/>
                </a:lnTo>
                <a:lnTo>
                  <a:pt x="1633134" y="81627"/>
                </a:lnTo>
                <a:lnTo>
                  <a:pt x="1646682" y="80391"/>
                </a:lnTo>
                <a:lnTo>
                  <a:pt x="1717541" y="80391"/>
                </a:lnTo>
                <a:lnTo>
                  <a:pt x="1716405" y="78867"/>
                </a:lnTo>
                <a:lnTo>
                  <a:pt x="1703024" y="67272"/>
                </a:lnTo>
                <a:lnTo>
                  <a:pt x="1687274" y="58975"/>
                </a:lnTo>
                <a:lnTo>
                  <a:pt x="1669166" y="53988"/>
                </a:lnTo>
                <a:lnTo>
                  <a:pt x="1648714" y="52324"/>
                </a:lnTo>
                <a:close/>
              </a:path>
              <a:path w="2076450" h="253364">
                <a:moveTo>
                  <a:pt x="1717541" y="80391"/>
                </a:moveTo>
                <a:lnTo>
                  <a:pt x="1646682" y="80391"/>
                </a:lnTo>
                <a:lnTo>
                  <a:pt x="1660376" y="81577"/>
                </a:lnTo>
                <a:lnTo>
                  <a:pt x="1672320" y="85121"/>
                </a:lnTo>
                <a:lnTo>
                  <a:pt x="1702546" y="121951"/>
                </a:lnTo>
                <a:lnTo>
                  <a:pt x="1706313" y="151892"/>
                </a:lnTo>
                <a:lnTo>
                  <a:pt x="1706261" y="154813"/>
                </a:lnTo>
                <a:lnTo>
                  <a:pt x="1697745" y="196038"/>
                </a:lnTo>
                <a:lnTo>
                  <a:pt x="1660376" y="223877"/>
                </a:lnTo>
                <a:lnTo>
                  <a:pt x="1646682" y="225044"/>
                </a:lnTo>
                <a:lnTo>
                  <a:pt x="1714851" y="225044"/>
                </a:lnTo>
                <a:lnTo>
                  <a:pt x="1726255" y="210149"/>
                </a:lnTo>
                <a:lnTo>
                  <a:pt x="1734470" y="192913"/>
                </a:lnTo>
                <a:lnTo>
                  <a:pt x="1739399" y="173485"/>
                </a:lnTo>
                <a:lnTo>
                  <a:pt x="1741043" y="151892"/>
                </a:lnTo>
                <a:lnTo>
                  <a:pt x="1739497" y="129819"/>
                </a:lnTo>
                <a:lnTo>
                  <a:pt x="1734867" y="110283"/>
                </a:lnTo>
                <a:lnTo>
                  <a:pt x="1727166" y="93295"/>
                </a:lnTo>
                <a:lnTo>
                  <a:pt x="1717541" y="80391"/>
                </a:lnTo>
                <a:close/>
              </a:path>
              <a:path w="2076450" h="253364">
                <a:moveTo>
                  <a:pt x="1822577" y="56896"/>
                </a:moveTo>
                <a:lnTo>
                  <a:pt x="1788668" y="56896"/>
                </a:lnTo>
                <a:lnTo>
                  <a:pt x="1788668" y="248666"/>
                </a:lnTo>
                <a:lnTo>
                  <a:pt x="1822577" y="248666"/>
                </a:lnTo>
                <a:lnTo>
                  <a:pt x="1822577" y="151511"/>
                </a:lnTo>
                <a:lnTo>
                  <a:pt x="1823384" y="137177"/>
                </a:lnTo>
                <a:lnTo>
                  <a:pt x="1825799" y="124285"/>
                </a:lnTo>
                <a:lnTo>
                  <a:pt x="1829810" y="112845"/>
                </a:lnTo>
                <a:lnTo>
                  <a:pt x="1835404" y="102870"/>
                </a:lnTo>
                <a:lnTo>
                  <a:pt x="1841360" y="95885"/>
                </a:lnTo>
                <a:lnTo>
                  <a:pt x="1822577" y="95885"/>
                </a:lnTo>
                <a:lnTo>
                  <a:pt x="1822577" y="56896"/>
                </a:lnTo>
                <a:close/>
              </a:path>
              <a:path w="2076450" h="253364">
                <a:moveTo>
                  <a:pt x="1881378" y="53594"/>
                </a:moveTo>
                <a:lnTo>
                  <a:pt x="1873631" y="53594"/>
                </a:lnTo>
                <a:lnTo>
                  <a:pt x="1857057" y="56237"/>
                </a:lnTo>
                <a:lnTo>
                  <a:pt x="1843151" y="64166"/>
                </a:lnTo>
                <a:lnTo>
                  <a:pt x="1831911" y="77382"/>
                </a:lnTo>
                <a:lnTo>
                  <a:pt x="1823339" y="95885"/>
                </a:lnTo>
                <a:lnTo>
                  <a:pt x="1841360" y="95885"/>
                </a:lnTo>
                <a:lnTo>
                  <a:pt x="1842289" y="94795"/>
                </a:lnTo>
                <a:lnTo>
                  <a:pt x="1850009" y="89042"/>
                </a:lnTo>
                <a:lnTo>
                  <a:pt x="1858585" y="85599"/>
                </a:lnTo>
                <a:lnTo>
                  <a:pt x="1868043" y="84455"/>
                </a:lnTo>
                <a:lnTo>
                  <a:pt x="1891411" y="84455"/>
                </a:lnTo>
                <a:lnTo>
                  <a:pt x="1891411" y="56134"/>
                </a:lnTo>
                <a:lnTo>
                  <a:pt x="1887347" y="54483"/>
                </a:lnTo>
                <a:lnTo>
                  <a:pt x="1881378" y="53594"/>
                </a:lnTo>
                <a:close/>
              </a:path>
              <a:path w="2076450" h="253364">
                <a:moveTo>
                  <a:pt x="1891411" y="84455"/>
                </a:moveTo>
                <a:lnTo>
                  <a:pt x="1877949" y="84455"/>
                </a:lnTo>
                <a:lnTo>
                  <a:pt x="1885823" y="86487"/>
                </a:lnTo>
                <a:lnTo>
                  <a:pt x="1891411" y="90551"/>
                </a:lnTo>
                <a:lnTo>
                  <a:pt x="1891411" y="84455"/>
                </a:lnTo>
                <a:close/>
              </a:path>
              <a:path w="2076450" h="253364">
                <a:moveTo>
                  <a:pt x="1996059" y="52324"/>
                </a:moveTo>
                <a:lnTo>
                  <a:pt x="1945981" y="68451"/>
                </a:lnTo>
                <a:lnTo>
                  <a:pt x="1913286" y="113442"/>
                </a:lnTo>
                <a:lnTo>
                  <a:pt x="1906905" y="153670"/>
                </a:lnTo>
                <a:lnTo>
                  <a:pt x="1908357" y="175744"/>
                </a:lnTo>
                <a:lnTo>
                  <a:pt x="1919978" y="212320"/>
                </a:lnTo>
                <a:lnTo>
                  <a:pt x="1958086" y="246538"/>
                </a:lnTo>
                <a:lnTo>
                  <a:pt x="1995170" y="253111"/>
                </a:lnTo>
                <a:lnTo>
                  <a:pt x="2015005" y="251993"/>
                </a:lnTo>
                <a:lnTo>
                  <a:pt x="2032793" y="248650"/>
                </a:lnTo>
                <a:lnTo>
                  <a:pt x="2048533" y="243091"/>
                </a:lnTo>
                <a:lnTo>
                  <a:pt x="2062226" y="235331"/>
                </a:lnTo>
                <a:lnTo>
                  <a:pt x="2062226" y="225552"/>
                </a:lnTo>
                <a:lnTo>
                  <a:pt x="2003171" y="225552"/>
                </a:lnTo>
                <a:lnTo>
                  <a:pt x="1989597" y="224504"/>
                </a:lnTo>
                <a:lnTo>
                  <a:pt x="1951543" y="199600"/>
                </a:lnTo>
                <a:lnTo>
                  <a:pt x="1941703" y="161417"/>
                </a:lnTo>
                <a:lnTo>
                  <a:pt x="2075942" y="161417"/>
                </a:lnTo>
                <a:lnTo>
                  <a:pt x="2075942" y="144272"/>
                </a:lnTo>
                <a:lnTo>
                  <a:pt x="2075292" y="134239"/>
                </a:lnTo>
                <a:lnTo>
                  <a:pt x="1941703" y="134239"/>
                </a:lnTo>
                <a:lnTo>
                  <a:pt x="1944298" y="122640"/>
                </a:lnTo>
                <a:lnTo>
                  <a:pt x="1968134" y="88274"/>
                </a:lnTo>
                <a:lnTo>
                  <a:pt x="1995424" y="79756"/>
                </a:lnTo>
                <a:lnTo>
                  <a:pt x="2056945" y="79756"/>
                </a:lnTo>
                <a:lnTo>
                  <a:pt x="2054733" y="76581"/>
                </a:lnTo>
                <a:lnTo>
                  <a:pt x="2043136" y="65986"/>
                </a:lnTo>
                <a:lnTo>
                  <a:pt x="2029491" y="58404"/>
                </a:lnTo>
                <a:lnTo>
                  <a:pt x="2013799" y="53846"/>
                </a:lnTo>
                <a:lnTo>
                  <a:pt x="1996059" y="52324"/>
                </a:lnTo>
                <a:close/>
              </a:path>
              <a:path w="2076450" h="253364">
                <a:moveTo>
                  <a:pt x="2062226" y="204978"/>
                </a:moveTo>
                <a:lnTo>
                  <a:pt x="2048462" y="213979"/>
                </a:lnTo>
                <a:lnTo>
                  <a:pt x="2034032" y="220408"/>
                </a:lnTo>
                <a:lnTo>
                  <a:pt x="2018934" y="224266"/>
                </a:lnTo>
                <a:lnTo>
                  <a:pt x="2003171" y="225552"/>
                </a:lnTo>
                <a:lnTo>
                  <a:pt x="2062226" y="225552"/>
                </a:lnTo>
                <a:lnTo>
                  <a:pt x="2062226" y="204978"/>
                </a:lnTo>
                <a:close/>
              </a:path>
              <a:path w="2076450" h="253364">
                <a:moveTo>
                  <a:pt x="2056945" y="79756"/>
                </a:moveTo>
                <a:lnTo>
                  <a:pt x="1995424" y="79756"/>
                </a:lnTo>
                <a:lnTo>
                  <a:pt x="2005851" y="80639"/>
                </a:lnTo>
                <a:lnTo>
                  <a:pt x="2015029" y="83296"/>
                </a:lnTo>
                <a:lnTo>
                  <a:pt x="2041070" y="121947"/>
                </a:lnTo>
                <a:lnTo>
                  <a:pt x="2041906" y="134239"/>
                </a:lnTo>
                <a:lnTo>
                  <a:pt x="2075292" y="134239"/>
                </a:lnTo>
                <a:lnTo>
                  <a:pt x="2074610" y="123694"/>
                </a:lnTo>
                <a:lnTo>
                  <a:pt x="2070623" y="105568"/>
                </a:lnTo>
                <a:lnTo>
                  <a:pt x="2063994" y="89872"/>
                </a:lnTo>
                <a:lnTo>
                  <a:pt x="2056945" y="79756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57161" y="4203572"/>
            <a:ext cx="3313430" cy="10563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19154" y="1038097"/>
            <a:ext cx="136959" cy="14834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81588" y="6476568"/>
            <a:ext cx="67436" cy="1191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573509" y="3607561"/>
            <a:ext cx="25400" cy="32504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304355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Bank</a:t>
            </a:r>
            <a:r>
              <a:rPr dirty="0" spc="-95"/>
              <a:t> </a:t>
            </a:r>
            <a:r>
              <a:rPr dirty="0"/>
              <a:t>Client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0609" y="2512313"/>
            <a:ext cx="2962910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30" b="1">
                <a:latin typeface="Trebuchet MS"/>
                <a:cs typeface="Trebuchet MS"/>
              </a:rPr>
              <a:t>To</a:t>
            </a:r>
            <a:r>
              <a:rPr dirty="0" sz="2000" spc="-80" b="1">
                <a:latin typeface="Trebuchet MS"/>
                <a:cs typeface="Trebuchet MS"/>
              </a:rPr>
              <a:t> </a:t>
            </a:r>
            <a:r>
              <a:rPr dirty="0" sz="2000" spc="-30" b="1">
                <a:latin typeface="Trebuchet MS"/>
                <a:cs typeface="Trebuchet MS"/>
              </a:rPr>
              <a:t>communicate</a:t>
            </a:r>
            <a:r>
              <a:rPr dirty="0" sz="2000" spc="-90" b="1">
                <a:latin typeface="Trebuchet MS"/>
                <a:cs typeface="Trebuchet MS"/>
              </a:rPr>
              <a:t> </a:t>
            </a:r>
            <a:r>
              <a:rPr dirty="0" sz="2000" spc="-60" b="1">
                <a:latin typeface="Trebuchet MS"/>
                <a:cs typeface="Trebuchet MS"/>
              </a:rPr>
              <a:t>with</a:t>
            </a:r>
            <a:r>
              <a:rPr dirty="0" sz="2000" spc="-70" b="1">
                <a:latin typeface="Trebuchet MS"/>
                <a:cs typeface="Trebuchet MS"/>
              </a:rPr>
              <a:t> </a:t>
            </a:r>
            <a:r>
              <a:rPr dirty="0" sz="2000" spc="-65" b="1">
                <a:latin typeface="Trebuchet MS"/>
                <a:cs typeface="Trebuchet MS"/>
              </a:rPr>
              <a:t>the </a:t>
            </a:r>
            <a:r>
              <a:rPr dirty="0" sz="2000" spc="-585" b="1">
                <a:latin typeface="Trebuchet MS"/>
                <a:cs typeface="Trebuchet MS"/>
              </a:rPr>
              <a:t> </a:t>
            </a:r>
            <a:r>
              <a:rPr dirty="0" sz="2000" spc="-75" b="1">
                <a:latin typeface="Trebuchet MS"/>
                <a:cs typeface="Trebuchet MS"/>
              </a:rPr>
              <a:t>se</a:t>
            </a:r>
            <a:r>
              <a:rPr dirty="0" sz="2000" spc="-60" b="1">
                <a:latin typeface="Trebuchet MS"/>
                <a:cs typeface="Trebuchet MS"/>
              </a:rPr>
              <a:t>r</a:t>
            </a:r>
            <a:r>
              <a:rPr dirty="0" sz="2000" spc="-65" b="1">
                <a:latin typeface="Trebuchet MS"/>
                <a:cs typeface="Trebuchet MS"/>
              </a:rPr>
              <a:t>v</a:t>
            </a:r>
            <a:r>
              <a:rPr dirty="0" sz="2000" spc="-60" b="1">
                <a:latin typeface="Trebuchet MS"/>
                <a:cs typeface="Trebuchet MS"/>
              </a:rPr>
              <a:t>e</a:t>
            </a:r>
            <a:r>
              <a:rPr dirty="0" sz="2000" spc="-114" b="1">
                <a:latin typeface="Trebuchet MS"/>
                <a:cs typeface="Trebuchet MS"/>
              </a:rPr>
              <a:t>r</a:t>
            </a:r>
            <a:r>
              <a:rPr dirty="0" sz="2000" spc="-85" b="1">
                <a:latin typeface="Trebuchet MS"/>
                <a:cs typeface="Trebuchet MS"/>
              </a:rPr>
              <a:t> </a:t>
            </a:r>
            <a:r>
              <a:rPr dirty="0" sz="2000" spc="-5" b="1">
                <a:latin typeface="Trebuchet MS"/>
                <a:cs typeface="Trebuchet MS"/>
              </a:rPr>
              <a:t>by</a:t>
            </a:r>
            <a:r>
              <a:rPr dirty="0" sz="2000" spc="-70" b="1">
                <a:latin typeface="Trebuchet MS"/>
                <a:cs typeface="Trebuchet MS"/>
              </a:rPr>
              <a:t> </a:t>
            </a:r>
            <a:r>
              <a:rPr dirty="0" sz="2000" spc="-35" b="1">
                <a:latin typeface="Trebuchet MS"/>
                <a:cs typeface="Trebuchet MS"/>
              </a:rPr>
              <a:t>send</a:t>
            </a:r>
            <a:r>
              <a:rPr dirty="0" sz="2000" spc="-10" b="1">
                <a:latin typeface="Trebuchet MS"/>
                <a:cs typeface="Trebuchet MS"/>
              </a:rPr>
              <a:t>i</a:t>
            </a:r>
            <a:r>
              <a:rPr dirty="0" sz="2000" spc="95" b="1">
                <a:latin typeface="Trebuchet MS"/>
                <a:cs typeface="Trebuchet MS"/>
              </a:rPr>
              <a:t>n</a:t>
            </a:r>
            <a:r>
              <a:rPr dirty="0" sz="2000" spc="85" b="1">
                <a:latin typeface="Trebuchet MS"/>
                <a:cs typeface="Trebuchet MS"/>
              </a:rPr>
              <a:t>g</a:t>
            </a:r>
            <a:r>
              <a:rPr dirty="0" sz="2000" spc="-90" b="1">
                <a:latin typeface="Trebuchet MS"/>
                <a:cs typeface="Trebuchet MS"/>
              </a:rPr>
              <a:t> </a:t>
            </a:r>
            <a:r>
              <a:rPr dirty="0" sz="2000" spc="-15" b="1">
                <a:latin typeface="Trebuchet MS"/>
                <a:cs typeface="Trebuchet MS"/>
              </a:rPr>
              <a:t>a</a:t>
            </a:r>
            <a:r>
              <a:rPr dirty="0" sz="2000" spc="-30" b="1">
                <a:latin typeface="Trebuchet MS"/>
                <a:cs typeface="Trebuchet MS"/>
              </a:rPr>
              <a:t>n</a:t>
            </a:r>
            <a:r>
              <a:rPr dirty="0" sz="2000" spc="30" b="1">
                <a:latin typeface="Trebuchet MS"/>
                <a:cs typeface="Trebuchet MS"/>
              </a:rPr>
              <a:t>d  </a:t>
            </a:r>
            <a:r>
              <a:rPr dirty="0" sz="2000" spc="-90" b="1">
                <a:latin typeface="Trebuchet MS"/>
                <a:cs typeface="Trebuchet MS"/>
              </a:rPr>
              <a:t>r</a:t>
            </a:r>
            <a:r>
              <a:rPr dirty="0" sz="2000" spc="-114" b="1">
                <a:latin typeface="Trebuchet MS"/>
                <a:cs typeface="Trebuchet MS"/>
              </a:rPr>
              <a:t>e</a:t>
            </a:r>
            <a:r>
              <a:rPr dirty="0" sz="2000" spc="-85" b="1">
                <a:latin typeface="Trebuchet MS"/>
                <a:cs typeface="Trebuchet MS"/>
              </a:rPr>
              <a:t>c</a:t>
            </a:r>
            <a:r>
              <a:rPr dirty="0" sz="2000" spc="-110" b="1">
                <a:latin typeface="Trebuchet MS"/>
                <a:cs typeface="Trebuchet MS"/>
              </a:rPr>
              <a:t>e</a:t>
            </a:r>
            <a:r>
              <a:rPr dirty="0" sz="2000" spc="-50" b="1">
                <a:latin typeface="Trebuchet MS"/>
                <a:cs typeface="Trebuchet MS"/>
              </a:rPr>
              <a:t>i</a:t>
            </a:r>
            <a:r>
              <a:rPr dirty="0" sz="2000" spc="-80" b="1">
                <a:latin typeface="Trebuchet MS"/>
                <a:cs typeface="Trebuchet MS"/>
              </a:rPr>
              <a:t>v</a:t>
            </a:r>
            <a:r>
              <a:rPr dirty="0" sz="2000" spc="-40" b="1">
                <a:latin typeface="Trebuchet MS"/>
                <a:cs typeface="Trebuchet MS"/>
              </a:rPr>
              <a:t>i</a:t>
            </a:r>
            <a:r>
              <a:rPr dirty="0" sz="2000" spc="-35" b="1">
                <a:latin typeface="Trebuchet MS"/>
                <a:cs typeface="Trebuchet MS"/>
              </a:rPr>
              <a:t>n</a:t>
            </a:r>
            <a:r>
              <a:rPr dirty="0" sz="2000" spc="200" b="1">
                <a:latin typeface="Trebuchet MS"/>
                <a:cs typeface="Trebuchet MS"/>
              </a:rPr>
              <a:t>g</a:t>
            </a:r>
            <a:r>
              <a:rPr dirty="0" sz="2000" spc="-95" b="1">
                <a:latin typeface="Trebuchet MS"/>
                <a:cs typeface="Trebuchet MS"/>
              </a:rPr>
              <a:t> </a:t>
            </a:r>
            <a:r>
              <a:rPr dirty="0" sz="2000" spc="-130" b="1">
                <a:latin typeface="Trebuchet MS"/>
                <a:cs typeface="Trebuchet MS"/>
              </a:rPr>
              <a:t>text</a:t>
            </a:r>
            <a:r>
              <a:rPr dirty="0" sz="2000" spc="-95" b="1">
                <a:latin typeface="Trebuchet MS"/>
                <a:cs typeface="Trebuchet MS"/>
              </a:rPr>
              <a:t>,</a:t>
            </a:r>
            <a:r>
              <a:rPr dirty="0" sz="2000" spc="-55" b="1">
                <a:latin typeface="Trebuchet MS"/>
                <a:cs typeface="Trebuchet MS"/>
              </a:rPr>
              <a:t> </a:t>
            </a:r>
            <a:r>
              <a:rPr dirty="0" sz="2000" spc="-5" b="1">
                <a:latin typeface="Trebuchet MS"/>
                <a:cs typeface="Trebuchet MS"/>
              </a:rPr>
              <a:t>yo</a:t>
            </a:r>
            <a:r>
              <a:rPr dirty="0" sz="2000" b="1">
                <a:latin typeface="Trebuchet MS"/>
                <a:cs typeface="Trebuchet MS"/>
              </a:rPr>
              <a:t>u</a:t>
            </a:r>
            <a:r>
              <a:rPr dirty="0" sz="2000" spc="-35" b="1">
                <a:latin typeface="Trebuchet MS"/>
                <a:cs typeface="Trebuchet MS"/>
              </a:rPr>
              <a:t> </a:t>
            </a:r>
            <a:r>
              <a:rPr dirty="0" sz="2000" spc="-85" b="1">
                <a:latin typeface="Trebuchet MS"/>
                <a:cs typeface="Trebuchet MS"/>
              </a:rPr>
              <a:t>c</a:t>
            </a:r>
            <a:r>
              <a:rPr dirty="0" sz="2000" b="1">
                <a:latin typeface="Trebuchet MS"/>
                <a:cs typeface="Trebuchet MS"/>
              </a:rPr>
              <a:t>ould  </a:t>
            </a:r>
            <a:r>
              <a:rPr dirty="0" sz="2000" spc="-60" b="1">
                <a:latin typeface="Trebuchet MS"/>
                <a:cs typeface="Trebuchet MS"/>
              </a:rPr>
              <a:t>turn </a:t>
            </a:r>
            <a:r>
              <a:rPr dirty="0" sz="2000" spc="-65" b="1">
                <a:latin typeface="Trebuchet MS"/>
                <a:cs typeface="Trebuchet MS"/>
              </a:rPr>
              <a:t>the </a:t>
            </a:r>
            <a:r>
              <a:rPr dirty="0" sz="2000" spc="-40" b="1">
                <a:latin typeface="Trebuchet MS"/>
                <a:cs typeface="Trebuchet MS"/>
              </a:rPr>
              <a:t>streams </a:t>
            </a:r>
            <a:r>
              <a:rPr dirty="0" sz="2000" spc="-30" b="1">
                <a:latin typeface="Trebuchet MS"/>
                <a:cs typeface="Trebuchet MS"/>
              </a:rPr>
              <a:t>into </a:t>
            </a:r>
            <a:r>
              <a:rPr dirty="0" sz="2000" spc="-25" b="1">
                <a:latin typeface="Trebuchet MS"/>
                <a:cs typeface="Trebuchet MS"/>
              </a:rPr>
              <a:t> </a:t>
            </a:r>
            <a:r>
              <a:rPr dirty="0" sz="2000" spc="-45" b="1">
                <a:latin typeface="Trebuchet MS"/>
                <a:cs typeface="Trebuchet MS"/>
              </a:rPr>
              <a:t>scanners</a:t>
            </a:r>
            <a:r>
              <a:rPr dirty="0" sz="2000" spc="-85" b="1">
                <a:latin typeface="Trebuchet MS"/>
                <a:cs typeface="Trebuchet MS"/>
              </a:rPr>
              <a:t> </a:t>
            </a:r>
            <a:r>
              <a:rPr dirty="0" sz="2000" b="1">
                <a:latin typeface="Trebuchet MS"/>
                <a:cs typeface="Trebuchet MS"/>
              </a:rPr>
              <a:t>and</a:t>
            </a:r>
            <a:r>
              <a:rPr dirty="0" sz="2000" spc="-65" b="1">
                <a:latin typeface="Trebuchet MS"/>
                <a:cs typeface="Trebuchet MS"/>
              </a:rPr>
              <a:t> </a:t>
            </a:r>
            <a:r>
              <a:rPr dirty="0" sz="2000" spc="-75" b="1">
                <a:latin typeface="Trebuchet MS"/>
                <a:cs typeface="Trebuchet MS"/>
              </a:rPr>
              <a:t>writers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19883"/>
            <a:ext cx="7629144" cy="26182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304355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Bank</a:t>
            </a:r>
            <a:r>
              <a:rPr dirty="0" spc="-95"/>
              <a:t> </a:t>
            </a:r>
            <a:r>
              <a:rPr dirty="0"/>
              <a:t>Client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782570"/>
            <a:ext cx="309689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75" b="1">
                <a:latin typeface="Trebuchet MS"/>
                <a:cs typeface="Trebuchet MS"/>
              </a:rPr>
              <a:t>The</a:t>
            </a:r>
            <a:r>
              <a:rPr dirty="0" sz="2000" spc="-65" b="1">
                <a:latin typeface="Trebuchet MS"/>
                <a:cs typeface="Trebuchet MS"/>
              </a:rPr>
              <a:t> </a:t>
            </a:r>
            <a:r>
              <a:rPr dirty="0" sz="2000" spc="-65" b="1">
                <a:latin typeface="Trebuchet MS"/>
                <a:cs typeface="Trebuchet MS"/>
              </a:rPr>
              <a:t>f</a:t>
            </a:r>
            <a:r>
              <a:rPr dirty="0" sz="2000" spc="-50" b="1">
                <a:latin typeface="Trebuchet MS"/>
                <a:cs typeface="Trebuchet MS"/>
              </a:rPr>
              <a:t>l</a:t>
            </a:r>
            <a:r>
              <a:rPr dirty="0" sz="2000" spc="-15" b="1">
                <a:latin typeface="Trebuchet MS"/>
                <a:cs typeface="Trebuchet MS"/>
              </a:rPr>
              <a:t>us</a:t>
            </a:r>
            <a:r>
              <a:rPr dirty="0" sz="2000" spc="-15" b="1">
                <a:latin typeface="Trebuchet MS"/>
                <a:cs typeface="Trebuchet MS"/>
              </a:rPr>
              <a:t>h</a:t>
            </a:r>
            <a:r>
              <a:rPr dirty="0" sz="2000" spc="-85" b="1">
                <a:latin typeface="Trebuchet MS"/>
                <a:cs typeface="Trebuchet MS"/>
              </a:rPr>
              <a:t> </a:t>
            </a:r>
            <a:r>
              <a:rPr dirty="0" sz="2000" spc="-5" b="1">
                <a:latin typeface="Trebuchet MS"/>
                <a:cs typeface="Trebuchet MS"/>
              </a:rPr>
              <a:t>method</a:t>
            </a:r>
            <a:r>
              <a:rPr dirty="0" sz="2000" spc="-55" b="1">
                <a:latin typeface="Trebuchet MS"/>
                <a:cs typeface="Trebuchet MS"/>
              </a:rPr>
              <a:t> </a:t>
            </a:r>
            <a:r>
              <a:rPr dirty="0" sz="2000" spc="-45" b="1">
                <a:latin typeface="Trebuchet MS"/>
                <a:cs typeface="Trebuchet MS"/>
              </a:rPr>
              <a:t>empti</a:t>
            </a:r>
            <a:r>
              <a:rPr dirty="0" sz="2000" spc="-35" b="1">
                <a:latin typeface="Trebuchet MS"/>
                <a:cs typeface="Trebuchet MS"/>
              </a:rPr>
              <a:t>e</a:t>
            </a:r>
            <a:r>
              <a:rPr dirty="0" sz="2000" b="1">
                <a:latin typeface="Trebuchet MS"/>
                <a:cs typeface="Trebuchet MS"/>
              </a:rPr>
              <a:t>s  </a:t>
            </a:r>
            <a:r>
              <a:rPr dirty="0" sz="2000" spc="-65" b="1">
                <a:latin typeface="Trebuchet MS"/>
                <a:cs typeface="Trebuchet MS"/>
              </a:rPr>
              <a:t>the </a:t>
            </a:r>
            <a:r>
              <a:rPr dirty="0" sz="2000" spc="-45" b="1">
                <a:latin typeface="Trebuchet MS"/>
                <a:cs typeface="Trebuchet MS"/>
              </a:rPr>
              <a:t>buffer</a:t>
            </a:r>
            <a:r>
              <a:rPr dirty="0" sz="2000" spc="-105" b="1">
                <a:latin typeface="Trebuchet MS"/>
                <a:cs typeface="Trebuchet MS"/>
              </a:rPr>
              <a:t> </a:t>
            </a:r>
            <a:r>
              <a:rPr dirty="0" sz="2000" b="1">
                <a:latin typeface="Trebuchet MS"/>
                <a:cs typeface="Trebuchet MS"/>
              </a:rPr>
              <a:t>and</a:t>
            </a:r>
            <a:r>
              <a:rPr dirty="0" sz="2000" spc="-65" b="1">
                <a:latin typeface="Trebuchet MS"/>
                <a:cs typeface="Trebuchet MS"/>
              </a:rPr>
              <a:t> </a:t>
            </a:r>
            <a:r>
              <a:rPr dirty="0" sz="2000" spc="-35" b="1">
                <a:latin typeface="Trebuchet MS"/>
                <a:cs typeface="Trebuchet MS"/>
              </a:rPr>
              <a:t>forwards</a:t>
            </a:r>
            <a:r>
              <a:rPr dirty="0" sz="2000" spc="-85" b="1">
                <a:latin typeface="Trebuchet MS"/>
                <a:cs typeface="Trebuchet MS"/>
              </a:rPr>
              <a:t> </a:t>
            </a:r>
            <a:r>
              <a:rPr dirty="0" sz="2000" spc="-55" b="1">
                <a:latin typeface="Trebuchet MS"/>
                <a:cs typeface="Trebuchet MS"/>
              </a:rPr>
              <a:t>all </a:t>
            </a:r>
            <a:r>
              <a:rPr dirty="0" sz="2000" spc="-585" b="1">
                <a:latin typeface="Trebuchet MS"/>
                <a:cs typeface="Trebuchet MS"/>
              </a:rPr>
              <a:t> </a:t>
            </a:r>
            <a:r>
              <a:rPr dirty="0" sz="2000" spc="-20" b="1">
                <a:latin typeface="Trebuchet MS"/>
                <a:cs typeface="Trebuchet MS"/>
              </a:rPr>
              <a:t>waiting </a:t>
            </a:r>
            <a:r>
              <a:rPr dirty="0" sz="2000" spc="-65" b="1">
                <a:latin typeface="Trebuchet MS"/>
                <a:cs typeface="Trebuchet MS"/>
              </a:rPr>
              <a:t>characters </a:t>
            </a:r>
            <a:r>
              <a:rPr dirty="0" sz="2000" spc="-5" b="1">
                <a:latin typeface="Trebuchet MS"/>
                <a:cs typeface="Trebuchet MS"/>
              </a:rPr>
              <a:t>to </a:t>
            </a:r>
            <a:r>
              <a:rPr dirty="0" sz="2000" spc="-65" b="1">
                <a:latin typeface="Trebuchet MS"/>
                <a:cs typeface="Trebuchet MS"/>
              </a:rPr>
              <a:t>the </a:t>
            </a:r>
            <a:r>
              <a:rPr dirty="0" sz="2000" spc="-60" b="1">
                <a:latin typeface="Trebuchet MS"/>
                <a:cs typeface="Trebuchet MS"/>
              </a:rPr>
              <a:t> </a:t>
            </a:r>
            <a:r>
              <a:rPr dirty="0" sz="2000" spc="-50" b="1">
                <a:latin typeface="Trebuchet MS"/>
                <a:cs typeface="Trebuchet MS"/>
              </a:rPr>
              <a:t>destination.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591312"/>
            <a:ext cx="5533644" cy="5676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405" y="624916"/>
            <a:ext cx="29616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Case</a:t>
            </a:r>
            <a:r>
              <a:rPr dirty="0" spc="-85"/>
              <a:t> </a:t>
            </a:r>
            <a:r>
              <a:rPr dirty="0" spc="-30"/>
              <a:t>Study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25979"/>
            <a:ext cx="5248656" cy="29016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7100" y="542544"/>
            <a:ext cx="3229355" cy="22966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77100" y="3159251"/>
            <a:ext cx="3229355" cy="24993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61922" y="5202173"/>
            <a:ext cx="38315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75">
                <a:latin typeface="Tahoma"/>
                <a:cs typeface="Tahoma"/>
              </a:rPr>
              <a:t>Server</a:t>
            </a:r>
            <a:r>
              <a:rPr dirty="0" sz="2800" spc="-125">
                <a:latin typeface="Tahoma"/>
                <a:cs typeface="Tahoma"/>
              </a:rPr>
              <a:t> </a:t>
            </a:r>
            <a:r>
              <a:rPr dirty="0" sz="2800" spc="-50">
                <a:latin typeface="Tahoma"/>
                <a:cs typeface="Tahoma"/>
              </a:rPr>
              <a:t>keeps</a:t>
            </a:r>
            <a:r>
              <a:rPr dirty="0" sz="2800" spc="-135">
                <a:latin typeface="Tahoma"/>
                <a:cs typeface="Tahoma"/>
              </a:rPr>
              <a:t> </a:t>
            </a:r>
            <a:r>
              <a:rPr dirty="0" sz="2800" spc="-20">
                <a:latin typeface="Tahoma"/>
                <a:cs typeface="Tahoma"/>
              </a:rPr>
              <a:t>running</a:t>
            </a:r>
            <a:r>
              <a:rPr dirty="0" sz="2800" spc="-114">
                <a:latin typeface="Tahoma"/>
                <a:cs typeface="Tahoma"/>
              </a:rPr>
              <a:t> </a:t>
            </a:r>
            <a:r>
              <a:rPr dirty="0" sz="2800" spc="-340">
                <a:latin typeface="Tahoma"/>
                <a:cs typeface="Tahoma"/>
              </a:rPr>
              <a:t>……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862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Lecture</a:t>
            </a:r>
            <a:r>
              <a:rPr dirty="0" spc="-75"/>
              <a:t> </a:t>
            </a: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4821" y="2330678"/>
            <a:ext cx="4344035" cy="347027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Network</a:t>
            </a:r>
            <a:r>
              <a:rPr dirty="0" sz="3200" spc="-40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>
                <a:solidFill>
                  <a:srgbClr val="D9D9D9"/>
                </a:solidFill>
                <a:latin typeface="Microsoft YaHei"/>
                <a:cs typeface="Microsoft YaHei"/>
              </a:rPr>
              <a:t>Basics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Network</a:t>
            </a:r>
            <a:r>
              <a:rPr dirty="0" sz="3200" spc="-35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 spc="-10">
                <a:solidFill>
                  <a:srgbClr val="D9D9D9"/>
                </a:solidFill>
                <a:latin typeface="Microsoft YaHei"/>
                <a:cs typeface="Microsoft YaHei"/>
              </a:rPr>
              <a:t>Protocols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15">
                <a:solidFill>
                  <a:srgbClr val="D9D9D9"/>
                </a:solidFill>
                <a:latin typeface="Microsoft YaHei"/>
                <a:cs typeface="Microsoft YaHei"/>
              </a:rPr>
              <a:t>Socket</a:t>
            </a:r>
            <a:r>
              <a:rPr dirty="0" sz="3200" spc="-85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Programming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>
                <a:latin typeface="Microsoft YaHei"/>
                <a:cs typeface="Microsoft YaHei"/>
              </a:rPr>
              <a:t>Getting</a:t>
            </a:r>
            <a:r>
              <a:rPr dirty="0" sz="3200" spc="-45">
                <a:latin typeface="Microsoft YaHei"/>
                <a:cs typeface="Microsoft YaHei"/>
              </a:rPr>
              <a:t> </a:t>
            </a:r>
            <a:r>
              <a:rPr dirty="0" sz="3200" spc="-30">
                <a:latin typeface="Microsoft YaHei"/>
                <a:cs typeface="Microsoft YaHei"/>
              </a:rPr>
              <a:t>Web</a:t>
            </a:r>
            <a:r>
              <a:rPr dirty="0" sz="3200" spc="-25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Data</a:t>
            </a:r>
            <a:endParaRPr sz="32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 spc="-10">
                <a:latin typeface="Microsoft YaHei"/>
                <a:cs typeface="Microsoft YaHei"/>
              </a:rPr>
              <a:t>java.net</a:t>
            </a:r>
            <a:r>
              <a:rPr dirty="0" sz="2400" spc="-4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package</a:t>
            </a:r>
            <a:endParaRPr sz="24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 spc="-20">
                <a:latin typeface="Microsoft YaHei"/>
                <a:cs typeface="Microsoft YaHei"/>
              </a:rPr>
              <a:t>Web</a:t>
            </a:r>
            <a:r>
              <a:rPr dirty="0" sz="2400" spc="-3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scraping</a:t>
            </a:r>
            <a:r>
              <a:rPr dirty="0" sz="2400" spc="-2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libraries</a:t>
            </a:r>
            <a:endParaRPr sz="24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>
                <a:latin typeface="Microsoft YaHei"/>
                <a:cs typeface="Microsoft YaHei"/>
              </a:rPr>
              <a:t>REST</a:t>
            </a:r>
            <a:r>
              <a:rPr dirty="0" sz="2400" spc="-4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API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 h="0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5104"/>
            <a:ext cx="715899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Fetching</a:t>
            </a:r>
            <a:r>
              <a:rPr dirty="0" sz="3600" spc="-40"/>
              <a:t> </a:t>
            </a:r>
            <a:r>
              <a:rPr dirty="0" sz="3600"/>
              <a:t>a</a:t>
            </a:r>
            <a:r>
              <a:rPr dirty="0" sz="3600" spc="-10"/>
              <a:t> </a:t>
            </a:r>
            <a:r>
              <a:rPr dirty="0" sz="3600" spc="-15"/>
              <a:t>web page</a:t>
            </a:r>
            <a:r>
              <a:rPr dirty="0" sz="3600" spc="-25"/>
              <a:t> </a:t>
            </a:r>
            <a:r>
              <a:rPr dirty="0" sz="3600"/>
              <a:t>with</a:t>
            </a:r>
            <a:r>
              <a:rPr dirty="0" sz="3600" spc="-25"/>
              <a:t> </a:t>
            </a:r>
            <a:r>
              <a:rPr dirty="0" sz="3600" spc="-15"/>
              <a:t>socket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45938" y="6434007"/>
            <a:ext cx="182245" cy="20129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3070" y="6430162"/>
            <a:ext cx="1346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60">
                <a:solidFill>
                  <a:srgbClr val="88888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Yida@SUSTECH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39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355" y="1255775"/>
            <a:ext cx="4663440" cy="52837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18453" y="1341501"/>
            <a:ext cx="5985510" cy="45713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750" marR="140335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latin typeface="Tahoma"/>
                <a:cs typeface="Tahoma"/>
              </a:rPr>
              <a:t>The </a:t>
            </a:r>
            <a:r>
              <a:rPr dirty="0" sz="2000" spc="-20">
                <a:latin typeface="Tahoma"/>
                <a:cs typeface="Tahoma"/>
              </a:rPr>
              <a:t>client </a:t>
            </a:r>
            <a:r>
              <a:rPr dirty="0" sz="2000" spc="-30">
                <a:latin typeface="Tahoma"/>
                <a:cs typeface="Tahoma"/>
              </a:rPr>
              <a:t>establish </a:t>
            </a:r>
            <a:r>
              <a:rPr dirty="0" sz="2000" spc="-50">
                <a:latin typeface="Tahoma"/>
                <a:cs typeface="Tahoma"/>
              </a:rPr>
              <a:t>a </a:t>
            </a:r>
            <a:r>
              <a:rPr dirty="0" sz="2000" spc="-25">
                <a:latin typeface="Tahoma"/>
                <a:cs typeface="Tahoma"/>
              </a:rPr>
              <a:t>Socket </a:t>
            </a:r>
            <a:r>
              <a:rPr dirty="0" sz="2000" spc="-35">
                <a:latin typeface="Tahoma"/>
                <a:cs typeface="Tahoma"/>
              </a:rPr>
              <a:t>with </a:t>
            </a:r>
            <a:r>
              <a:rPr dirty="0" sz="2000" spc="-25">
                <a:latin typeface="Tahoma"/>
                <a:cs typeface="Tahoma"/>
              </a:rPr>
              <a:t>the </a:t>
            </a:r>
            <a:r>
              <a:rPr dirty="0" sz="2000" spc="-65">
                <a:latin typeface="Tahoma"/>
                <a:cs typeface="Tahoma"/>
              </a:rPr>
              <a:t>server. </a:t>
            </a:r>
            <a:r>
              <a:rPr dirty="0" sz="2000" spc="-60">
                <a:latin typeface="Tahoma"/>
                <a:cs typeface="Tahoma"/>
              </a:rPr>
              <a:t>The 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socket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constructor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throws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an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UnknownHostException </a:t>
            </a:r>
            <a:r>
              <a:rPr dirty="0" sz="2000" spc="-61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if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it</a:t>
            </a:r>
            <a:r>
              <a:rPr dirty="0" sz="2000" spc="-6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can’t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find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the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host.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50">
                <a:latin typeface="Tahoma"/>
                <a:cs typeface="Tahoma"/>
              </a:rPr>
              <a:t>InputStream </a:t>
            </a:r>
            <a:r>
              <a:rPr dirty="0" sz="2000" spc="-5">
                <a:latin typeface="Tahoma"/>
                <a:cs typeface="Tahoma"/>
              </a:rPr>
              <a:t>and </a:t>
            </a:r>
            <a:r>
              <a:rPr dirty="0" sz="2000" spc="-20">
                <a:latin typeface="Tahoma"/>
                <a:cs typeface="Tahoma"/>
              </a:rPr>
              <a:t>OutputStream </a:t>
            </a:r>
            <a:r>
              <a:rPr dirty="0" sz="2000" spc="-50">
                <a:latin typeface="Tahoma"/>
                <a:cs typeface="Tahoma"/>
              </a:rPr>
              <a:t>classes </a:t>
            </a:r>
            <a:r>
              <a:rPr dirty="0" sz="2000" spc="-40">
                <a:latin typeface="Tahoma"/>
                <a:cs typeface="Tahoma"/>
              </a:rPr>
              <a:t>are </a:t>
            </a:r>
            <a:r>
              <a:rPr dirty="0" sz="2000" spc="-20">
                <a:latin typeface="Tahoma"/>
                <a:cs typeface="Tahoma"/>
              </a:rPr>
              <a:t>used </a:t>
            </a:r>
            <a:r>
              <a:rPr dirty="0" sz="2000" spc="-15">
                <a:latin typeface="Tahoma"/>
                <a:cs typeface="Tahoma"/>
              </a:rPr>
              <a:t>for </a:t>
            </a:r>
            <a:r>
              <a:rPr dirty="0" sz="2000" spc="-10">
                <a:latin typeface="Tahoma"/>
                <a:cs typeface="Tahoma"/>
              </a:rPr>
              <a:t> reading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writing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55">
                <a:latin typeface="Tahoma"/>
                <a:cs typeface="Tahoma"/>
              </a:rPr>
              <a:t>bytes.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155">
                <a:latin typeface="Tahoma"/>
                <a:cs typeface="Tahoma"/>
              </a:rPr>
              <a:t>If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you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want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15">
                <a:latin typeface="Tahoma"/>
                <a:cs typeface="Tahoma"/>
              </a:rPr>
              <a:t>to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communicate </a:t>
            </a:r>
            <a:r>
              <a:rPr dirty="0" sz="2000" spc="-61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with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the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 spc="-60">
                <a:latin typeface="Tahoma"/>
                <a:cs typeface="Tahoma"/>
              </a:rPr>
              <a:t>se</a:t>
            </a:r>
            <a:r>
              <a:rPr dirty="0" sz="2000" spc="-35">
                <a:latin typeface="Tahoma"/>
                <a:cs typeface="Tahoma"/>
              </a:rPr>
              <a:t>r</a:t>
            </a:r>
            <a:r>
              <a:rPr dirty="0" sz="2000" spc="-45">
                <a:latin typeface="Tahoma"/>
                <a:cs typeface="Tahoma"/>
              </a:rPr>
              <a:t>ver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by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5">
                <a:latin typeface="Tahoma"/>
                <a:cs typeface="Tahoma"/>
              </a:rPr>
              <a:t>s</a:t>
            </a:r>
            <a:r>
              <a:rPr dirty="0" sz="2000" spc="-55">
                <a:latin typeface="Tahoma"/>
                <a:cs typeface="Tahoma"/>
              </a:rPr>
              <a:t>e</a:t>
            </a:r>
            <a:r>
              <a:rPr dirty="0" sz="2000" spc="5">
                <a:latin typeface="Tahoma"/>
                <a:cs typeface="Tahoma"/>
              </a:rPr>
              <a:t>ndin</a:t>
            </a:r>
            <a:r>
              <a:rPr dirty="0" sz="2000" spc="10">
                <a:latin typeface="Tahoma"/>
                <a:cs typeface="Tahoma"/>
              </a:rPr>
              <a:t>g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re</a:t>
            </a:r>
            <a:r>
              <a:rPr dirty="0" sz="2000" spc="-20">
                <a:latin typeface="Tahoma"/>
                <a:cs typeface="Tahoma"/>
              </a:rPr>
              <a:t>ce</a:t>
            </a:r>
            <a:r>
              <a:rPr dirty="0" sz="2000" spc="-35">
                <a:latin typeface="Tahoma"/>
                <a:cs typeface="Tahoma"/>
              </a:rPr>
              <a:t>iv</a:t>
            </a:r>
            <a:r>
              <a:rPr dirty="0" sz="2000" spc="-30">
                <a:latin typeface="Tahoma"/>
                <a:cs typeface="Tahoma"/>
              </a:rPr>
              <a:t>i</a:t>
            </a:r>
            <a:r>
              <a:rPr dirty="0" sz="2000" spc="10">
                <a:latin typeface="Tahoma"/>
                <a:cs typeface="Tahoma"/>
              </a:rPr>
              <a:t>n</a:t>
            </a:r>
            <a:r>
              <a:rPr dirty="0" sz="2000" spc="15">
                <a:latin typeface="Tahoma"/>
                <a:cs typeface="Tahoma"/>
              </a:rPr>
              <a:t>g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u="sng" sz="20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tex</a:t>
            </a:r>
            <a:r>
              <a:rPr dirty="0" u="sng" sz="2000" spc="-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dirty="0" sz="2000" spc="-170">
                <a:latin typeface="Tahoma"/>
                <a:cs typeface="Tahoma"/>
              </a:rPr>
              <a:t>,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you  </a:t>
            </a:r>
            <a:r>
              <a:rPr dirty="0" sz="2000" spc="-15">
                <a:latin typeface="Tahoma"/>
                <a:cs typeface="Tahoma"/>
              </a:rPr>
              <a:t>sh</a:t>
            </a:r>
            <a:r>
              <a:rPr dirty="0" sz="2000" spc="-5">
                <a:latin typeface="Tahoma"/>
                <a:cs typeface="Tahoma"/>
              </a:rPr>
              <a:t>o</a:t>
            </a:r>
            <a:r>
              <a:rPr dirty="0" sz="2000" spc="5">
                <a:latin typeface="Tahoma"/>
                <a:cs typeface="Tahoma"/>
              </a:rPr>
              <a:t>uld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turn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the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str</a:t>
            </a:r>
            <a:r>
              <a:rPr dirty="0" sz="2000" spc="-55">
                <a:latin typeface="Tahoma"/>
                <a:cs typeface="Tahoma"/>
              </a:rPr>
              <a:t>e</a:t>
            </a:r>
            <a:r>
              <a:rPr dirty="0" sz="2000" spc="-40">
                <a:latin typeface="Tahoma"/>
                <a:cs typeface="Tahoma"/>
              </a:rPr>
              <a:t>ams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into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5">
                <a:latin typeface="Tahoma"/>
                <a:cs typeface="Tahoma"/>
              </a:rPr>
              <a:t>s</a:t>
            </a:r>
            <a:r>
              <a:rPr dirty="0" sz="2000" spc="-45">
                <a:latin typeface="Tahoma"/>
                <a:cs typeface="Tahoma"/>
              </a:rPr>
              <a:t>c</a:t>
            </a:r>
            <a:r>
              <a:rPr dirty="0" sz="2000" spc="-25">
                <a:latin typeface="Tahoma"/>
                <a:cs typeface="Tahoma"/>
              </a:rPr>
              <a:t>an</a:t>
            </a:r>
            <a:r>
              <a:rPr dirty="0" sz="2000" spc="-20">
                <a:latin typeface="Tahoma"/>
                <a:cs typeface="Tahoma"/>
              </a:rPr>
              <a:t>n</a:t>
            </a:r>
            <a:r>
              <a:rPr dirty="0" sz="2000" spc="-35">
                <a:latin typeface="Tahoma"/>
                <a:cs typeface="Tahoma"/>
              </a:rPr>
              <a:t>e</a:t>
            </a:r>
            <a:r>
              <a:rPr dirty="0" sz="2000" spc="-60">
                <a:latin typeface="Tahoma"/>
                <a:cs typeface="Tahoma"/>
              </a:rPr>
              <a:t>rs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and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writer</a:t>
            </a:r>
            <a:r>
              <a:rPr dirty="0" sz="2000" spc="-8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ahoma"/>
              <a:cs typeface="Tahoma"/>
            </a:endParaRPr>
          </a:p>
          <a:p>
            <a:pPr marL="12700" marR="233045">
              <a:lnSpc>
                <a:spcPct val="100000"/>
              </a:lnSpc>
            </a:pPr>
            <a:r>
              <a:rPr dirty="0" sz="2000" spc="75">
                <a:latin typeface="Tahoma"/>
                <a:cs typeface="Tahoma"/>
              </a:rPr>
              <a:t>A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print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writer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buffer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characters.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We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need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15">
                <a:latin typeface="Tahoma"/>
                <a:cs typeface="Tahoma"/>
              </a:rPr>
              <a:t>to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flush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the </a:t>
            </a:r>
            <a:r>
              <a:rPr dirty="0" sz="2000" spc="-61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buffer </a:t>
            </a:r>
            <a:r>
              <a:rPr dirty="0" sz="2000" spc="-30">
                <a:latin typeface="Tahoma"/>
                <a:cs typeface="Tahoma"/>
              </a:rPr>
              <a:t>manually </a:t>
            </a:r>
            <a:r>
              <a:rPr dirty="0" sz="2000" spc="-15">
                <a:latin typeface="Tahoma"/>
                <a:cs typeface="Tahoma"/>
              </a:rPr>
              <a:t>so </a:t>
            </a:r>
            <a:r>
              <a:rPr dirty="0" sz="2000" spc="-35">
                <a:latin typeface="Tahoma"/>
                <a:cs typeface="Tahoma"/>
              </a:rPr>
              <a:t>that </a:t>
            </a:r>
            <a:r>
              <a:rPr dirty="0" sz="2000" spc="-30">
                <a:latin typeface="Tahoma"/>
                <a:cs typeface="Tahoma"/>
              </a:rPr>
              <a:t>the </a:t>
            </a:r>
            <a:r>
              <a:rPr dirty="0" sz="2000" spc="-50">
                <a:latin typeface="Tahoma"/>
                <a:cs typeface="Tahoma"/>
              </a:rPr>
              <a:t>server </a:t>
            </a:r>
            <a:r>
              <a:rPr dirty="0" sz="2000" spc="-10">
                <a:latin typeface="Tahoma"/>
                <a:cs typeface="Tahoma"/>
              </a:rPr>
              <a:t>get </a:t>
            </a:r>
            <a:r>
              <a:rPr dirty="0" sz="2000" spc="-50">
                <a:latin typeface="Tahoma"/>
                <a:cs typeface="Tahoma"/>
              </a:rPr>
              <a:t>a </a:t>
            </a:r>
            <a:r>
              <a:rPr dirty="0" sz="2000">
                <a:latin typeface="Tahoma"/>
                <a:cs typeface="Tahoma"/>
              </a:rPr>
              <a:t>complete </a:t>
            </a:r>
            <a:r>
              <a:rPr dirty="0" sz="2000" spc="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request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000" spc="-35">
                <a:latin typeface="Tahoma"/>
                <a:cs typeface="Tahoma"/>
              </a:rPr>
              <a:t>Receive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responses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from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the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server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5104"/>
            <a:ext cx="715899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Fetching</a:t>
            </a:r>
            <a:r>
              <a:rPr dirty="0" sz="3600" spc="-40"/>
              <a:t> </a:t>
            </a:r>
            <a:r>
              <a:rPr dirty="0" sz="3600"/>
              <a:t>a</a:t>
            </a:r>
            <a:r>
              <a:rPr dirty="0" sz="3600" spc="-10"/>
              <a:t> </a:t>
            </a:r>
            <a:r>
              <a:rPr dirty="0" sz="3600" spc="-15"/>
              <a:t>web page</a:t>
            </a:r>
            <a:r>
              <a:rPr dirty="0" sz="3600" spc="-25"/>
              <a:t> </a:t>
            </a:r>
            <a:r>
              <a:rPr dirty="0" sz="3600"/>
              <a:t>with</a:t>
            </a:r>
            <a:r>
              <a:rPr dirty="0" sz="3600" spc="-25"/>
              <a:t> </a:t>
            </a:r>
            <a:r>
              <a:rPr dirty="0" sz="3600" spc="-15"/>
              <a:t>socket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33238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40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355" y="1255775"/>
            <a:ext cx="4663440" cy="52837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183" y="1290827"/>
            <a:ext cx="4547616" cy="7132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11596" y="2203704"/>
            <a:ext cx="6050280" cy="417728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5104"/>
            <a:ext cx="715899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Fetching</a:t>
            </a:r>
            <a:r>
              <a:rPr dirty="0" sz="3600" spc="-40"/>
              <a:t> </a:t>
            </a:r>
            <a:r>
              <a:rPr dirty="0" sz="3600"/>
              <a:t>a</a:t>
            </a:r>
            <a:r>
              <a:rPr dirty="0" sz="3600" spc="-10"/>
              <a:t> </a:t>
            </a:r>
            <a:r>
              <a:rPr dirty="0" sz="3600" spc="-15"/>
              <a:t>web page</a:t>
            </a:r>
            <a:r>
              <a:rPr dirty="0" sz="3600" spc="-25"/>
              <a:t> </a:t>
            </a:r>
            <a:r>
              <a:rPr dirty="0" sz="3600"/>
              <a:t>with</a:t>
            </a:r>
            <a:r>
              <a:rPr dirty="0" sz="3600" spc="-25"/>
              <a:t> </a:t>
            </a:r>
            <a:r>
              <a:rPr dirty="0" sz="3600" spc="-15"/>
              <a:t>socket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45938" y="6434007"/>
            <a:ext cx="182245" cy="20129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3070" y="6430162"/>
            <a:ext cx="1346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60">
                <a:solidFill>
                  <a:srgbClr val="88888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Yida@SUSTECH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41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355" y="1255775"/>
            <a:ext cx="4663440" cy="52837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054344" y="1739849"/>
            <a:ext cx="5355590" cy="38976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Tahoma"/>
                <a:cs typeface="Tahoma"/>
              </a:rPr>
              <a:t>Problems</a:t>
            </a:r>
            <a:endParaRPr sz="2800">
              <a:latin typeface="Tahoma"/>
              <a:cs typeface="Tahoma"/>
            </a:endParaRPr>
          </a:p>
          <a:p>
            <a:pPr marL="299085" marR="5080" indent="-28702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400">
                <a:latin typeface="Tahoma"/>
                <a:cs typeface="Tahoma"/>
              </a:rPr>
              <a:t>We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have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to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handle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socket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connections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and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socket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errors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by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ourselves</a:t>
            </a:r>
            <a:endParaRPr sz="2400">
              <a:latin typeface="Tahoma"/>
              <a:cs typeface="Tahoma"/>
            </a:endParaRPr>
          </a:p>
          <a:p>
            <a:pPr marL="299085" marR="6235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400">
                <a:latin typeface="Tahoma"/>
                <a:cs typeface="Tahoma"/>
              </a:rPr>
              <a:t>We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have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to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manually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create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70">
                <a:latin typeface="Tahoma"/>
                <a:cs typeface="Tahoma"/>
              </a:rPr>
              <a:t>HTTP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requests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with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the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correct</a:t>
            </a:r>
            <a:r>
              <a:rPr dirty="0" sz="2400" spc="-120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format</a:t>
            </a:r>
            <a:endParaRPr sz="2400">
              <a:latin typeface="Tahoma"/>
              <a:cs typeface="Tahoma"/>
            </a:endParaRPr>
          </a:p>
          <a:p>
            <a:pPr marL="299085" marR="71691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400">
                <a:latin typeface="Tahoma"/>
                <a:cs typeface="Tahoma"/>
              </a:rPr>
              <a:t>We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have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to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manually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parse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70">
                <a:latin typeface="Tahoma"/>
                <a:cs typeface="Tahoma"/>
              </a:rPr>
              <a:t>HTTP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responses</a:t>
            </a:r>
            <a:endParaRPr sz="2400">
              <a:latin typeface="Tahoma"/>
              <a:cs typeface="Tahoma"/>
            </a:endParaRPr>
          </a:p>
          <a:p>
            <a:pPr marL="199390" marR="88900">
              <a:lnSpc>
                <a:spcPct val="100000"/>
              </a:lnSpc>
              <a:spcBef>
                <a:spcPts val="1175"/>
              </a:spcBef>
            </a:pPr>
            <a:r>
              <a:rPr dirty="0" sz="2400" spc="-45">
                <a:solidFill>
                  <a:srgbClr val="6FAC46"/>
                </a:solidFill>
                <a:latin typeface="Tahoma"/>
                <a:cs typeface="Tahoma"/>
              </a:rPr>
              <a:t>To</a:t>
            </a:r>
            <a:r>
              <a:rPr dirty="0" sz="2400" spc="-95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35">
                <a:solidFill>
                  <a:srgbClr val="6FAC46"/>
                </a:solidFill>
                <a:latin typeface="Tahoma"/>
                <a:cs typeface="Tahoma"/>
              </a:rPr>
              <a:t>acc</a:t>
            </a:r>
            <a:r>
              <a:rPr dirty="0" sz="2400" spc="-75">
                <a:solidFill>
                  <a:srgbClr val="6FAC46"/>
                </a:solidFill>
                <a:latin typeface="Tahoma"/>
                <a:cs typeface="Tahoma"/>
              </a:rPr>
              <a:t>ess</a:t>
            </a:r>
            <a:r>
              <a:rPr dirty="0" sz="2400" spc="-95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30">
                <a:solidFill>
                  <a:srgbClr val="6FAC46"/>
                </a:solidFill>
                <a:latin typeface="Tahoma"/>
                <a:cs typeface="Tahoma"/>
              </a:rPr>
              <a:t>web</a:t>
            </a:r>
            <a:r>
              <a:rPr dirty="0" sz="2400" spc="-90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70">
                <a:solidFill>
                  <a:srgbClr val="6FAC46"/>
                </a:solidFill>
                <a:latin typeface="Tahoma"/>
                <a:cs typeface="Tahoma"/>
              </a:rPr>
              <a:t>server</a:t>
            </a:r>
            <a:r>
              <a:rPr dirty="0" sz="2400" spc="-65">
                <a:solidFill>
                  <a:srgbClr val="6FAC46"/>
                </a:solidFill>
                <a:latin typeface="Tahoma"/>
                <a:cs typeface="Tahoma"/>
              </a:rPr>
              <a:t>s</a:t>
            </a:r>
            <a:r>
              <a:rPr dirty="0" sz="2400" spc="-95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6FAC46"/>
                </a:solidFill>
                <a:latin typeface="Tahoma"/>
                <a:cs typeface="Tahoma"/>
              </a:rPr>
              <a:t>i</a:t>
            </a:r>
            <a:r>
              <a:rPr dirty="0" sz="2400" spc="-20">
                <a:solidFill>
                  <a:srgbClr val="6FAC46"/>
                </a:solidFill>
                <a:latin typeface="Tahoma"/>
                <a:cs typeface="Tahoma"/>
              </a:rPr>
              <a:t>n</a:t>
            </a:r>
            <a:r>
              <a:rPr dirty="0" sz="2400" spc="-95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130">
                <a:solidFill>
                  <a:srgbClr val="6FAC46"/>
                </a:solidFill>
                <a:latin typeface="Tahoma"/>
                <a:cs typeface="Tahoma"/>
              </a:rPr>
              <a:t>Java</a:t>
            </a:r>
            <a:r>
              <a:rPr dirty="0" sz="2400" spc="-80">
                <a:solidFill>
                  <a:srgbClr val="6FAC46"/>
                </a:solidFill>
                <a:latin typeface="Tahoma"/>
                <a:cs typeface="Tahoma"/>
              </a:rPr>
              <a:t>,</a:t>
            </a:r>
            <a:r>
              <a:rPr dirty="0" sz="2400" spc="-110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70">
                <a:solidFill>
                  <a:srgbClr val="6FAC46"/>
                </a:solidFill>
                <a:latin typeface="Tahoma"/>
                <a:cs typeface="Tahoma"/>
              </a:rPr>
              <a:t>we</a:t>
            </a:r>
            <a:r>
              <a:rPr dirty="0" sz="2400" spc="-95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50">
                <a:solidFill>
                  <a:srgbClr val="6FAC46"/>
                </a:solidFill>
                <a:latin typeface="Tahoma"/>
                <a:cs typeface="Tahoma"/>
              </a:rPr>
              <a:t>want  </a:t>
            </a:r>
            <a:r>
              <a:rPr dirty="0" sz="2400" spc="15">
                <a:solidFill>
                  <a:srgbClr val="6FAC46"/>
                </a:solidFill>
                <a:latin typeface="Tahoma"/>
                <a:cs typeface="Tahoma"/>
              </a:rPr>
              <a:t>to </a:t>
            </a:r>
            <a:r>
              <a:rPr dirty="0" sz="2400" spc="-40">
                <a:solidFill>
                  <a:srgbClr val="6FAC46"/>
                </a:solidFill>
                <a:latin typeface="Tahoma"/>
                <a:cs typeface="Tahoma"/>
              </a:rPr>
              <a:t>work </a:t>
            </a:r>
            <a:r>
              <a:rPr dirty="0" sz="2400" spc="-60" b="1">
                <a:solidFill>
                  <a:srgbClr val="6FAC46"/>
                </a:solidFill>
                <a:latin typeface="Trebuchet MS"/>
                <a:cs typeface="Trebuchet MS"/>
              </a:rPr>
              <a:t>at </a:t>
            </a:r>
            <a:r>
              <a:rPr dirty="0" sz="2400" spc="-30" b="1">
                <a:solidFill>
                  <a:srgbClr val="6FAC46"/>
                </a:solidFill>
                <a:latin typeface="Trebuchet MS"/>
                <a:cs typeface="Trebuchet MS"/>
              </a:rPr>
              <a:t>a higher </a:t>
            </a:r>
            <a:r>
              <a:rPr dirty="0" sz="2400" spc="-90" b="1">
                <a:solidFill>
                  <a:srgbClr val="6FAC46"/>
                </a:solidFill>
                <a:latin typeface="Trebuchet MS"/>
                <a:cs typeface="Trebuchet MS"/>
              </a:rPr>
              <a:t>level </a:t>
            </a:r>
            <a:r>
              <a:rPr dirty="0" sz="2400" spc="-35">
                <a:solidFill>
                  <a:srgbClr val="6FAC46"/>
                </a:solidFill>
                <a:latin typeface="Tahoma"/>
                <a:cs typeface="Tahoma"/>
              </a:rPr>
              <a:t>than socket </a:t>
            </a:r>
            <a:r>
              <a:rPr dirty="0" sz="2400" spc="-30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6FAC46"/>
                </a:solidFill>
                <a:latin typeface="Tahoma"/>
                <a:cs typeface="Tahoma"/>
              </a:rPr>
              <a:t>conne</a:t>
            </a:r>
            <a:r>
              <a:rPr dirty="0" sz="2400">
                <a:solidFill>
                  <a:srgbClr val="6FAC46"/>
                </a:solidFill>
                <a:latin typeface="Tahoma"/>
                <a:cs typeface="Tahoma"/>
              </a:rPr>
              <a:t>c</a:t>
            </a:r>
            <a:r>
              <a:rPr dirty="0" sz="2400" spc="5">
                <a:solidFill>
                  <a:srgbClr val="6FAC46"/>
                </a:solidFill>
                <a:latin typeface="Tahoma"/>
                <a:cs typeface="Tahoma"/>
              </a:rPr>
              <a:t>ti</a:t>
            </a:r>
            <a:r>
              <a:rPr dirty="0" sz="2400" spc="15">
                <a:solidFill>
                  <a:srgbClr val="6FAC46"/>
                </a:solidFill>
                <a:latin typeface="Tahoma"/>
                <a:cs typeface="Tahoma"/>
              </a:rPr>
              <a:t>o</a:t>
            </a:r>
            <a:r>
              <a:rPr dirty="0" sz="2400" spc="-70">
                <a:solidFill>
                  <a:srgbClr val="6FAC46"/>
                </a:solidFill>
                <a:latin typeface="Tahoma"/>
                <a:cs typeface="Tahoma"/>
              </a:rPr>
              <a:t>n</a:t>
            </a:r>
            <a:r>
              <a:rPr dirty="0" sz="2400" spc="-50">
                <a:solidFill>
                  <a:srgbClr val="6FAC46"/>
                </a:solidFill>
                <a:latin typeface="Tahoma"/>
                <a:cs typeface="Tahoma"/>
              </a:rPr>
              <a:t>s</a:t>
            </a:r>
            <a:r>
              <a:rPr dirty="0" sz="2400" spc="-95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40">
                <a:solidFill>
                  <a:srgbClr val="6FAC46"/>
                </a:solidFill>
                <a:latin typeface="Tahoma"/>
                <a:cs typeface="Tahoma"/>
              </a:rPr>
              <a:t>a</a:t>
            </a:r>
            <a:r>
              <a:rPr dirty="0" sz="2400" spc="-50">
                <a:solidFill>
                  <a:srgbClr val="6FAC46"/>
                </a:solidFill>
                <a:latin typeface="Tahoma"/>
                <a:cs typeface="Tahoma"/>
              </a:rPr>
              <a:t>n</a:t>
            </a:r>
            <a:r>
              <a:rPr dirty="0" sz="2400" spc="50">
                <a:solidFill>
                  <a:srgbClr val="6FAC46"/>
                </a:solidFill>
                <a:latin typeface="Tahoma"/>
                <a:cs typeface="Tahoma"/>
              </a:rPr>
              <a:t>d</a:t>
            </a:r>
            <a:r>
              <a:rPr dirty="0" sz="2400" spc="-95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70">
                <a:solidFill>
                  <a:srgbClr val="6FAC46"/>
                </a:solidFill>
                <a:latin typeface="Tahoma"/>
                <a:cs typeface="Tahoma"/>
              </a:rPr>
              <a:t>H</a:t>
            </a:r>
            <a:r>
              <a:rPr dirty="0" sz="2400" spc="-50">
                <a:solidFill>
                  <a:srgbClr val="6FAC46"/>
                </a:solidFill>
                <a:latin typeface="Tahoma"/>
                <a:cs typeface="Tahoma"/>
              </a:rPr>
              <a:t>T</a:t>
            </a:r>
            <a:r>
              <a:rPr dirty="0" sz="2400" spc="-80">
                <a:solidFill>
                  <a:srgbClr val="6FAC46"/>
                </a:solidFill>
                <a:latin typeface="Tahoma"/>
                <a:cs typeface="Tahoma"/>
              </a:rPr>
              <a:t>TP</a:t>
            </a:r>
            <a:r>
              <a:rPr dirty="0" sz="2400" spc="-114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dirty="0" sz="2400" spc="-40">
                <a:solidFill>
                  <a:srgbClr val="6FAC46"/>
                </a:solidFill>
                <a:latin typeface="Tahoma"/>
                <a:cs typeface="Tahoma"/>
              </a:rPr>
              <a:t>requests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591" y="348995"/>
            <a:ext cx="11101070" cy="1804670"/>
          </a:xfrm>
          <a:prstGeom prst="rect"/>
          <a:solidFill>
            <a:srgbClr val="5B9BD4"/>
          </a:solidFill>
        </p:spPr>
        <p:txBody>
          <a:bodyPr wrap="square" lIns="0" tIns="4946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95"/>
              </a:spcBef>
            </a:pPr>
            <a:r>
              <a:rPr dirty="0" sz="4600" spc="-20">
                <a:solidFill>
                  <a:srgbClr val="FFFFFF"/>
                </a:solidFill>
              </a:rPr>
              <a:t>URLConnection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916939" y="2939922"/>
            <a:ext cx="10414635" cy="262572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marR="969644" indent="-228600">
              <a:lnSpc>
                <a:spcPts val="263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 spc="-40">
                <a:latin typeface="Microsoft YaHei"/>
                <a:cs typeface="Microsoft YaHei"/>
              </a:rPr>
              <a:t>J</a:t>
            </a:r>
            <a:r>
              <a:rPr dirty="0" sz="2400" spc="5">
                <a:latin typeface="Microsoft YaHei"/>
                <a:cs typeface="Microsoft YaHei"/>
              </a:rPr>
              <a:t>a</a:t>
            </a:r>
            <a:r>
              <a:rPr dirty="0" sz="2400" spc="-50">
                <a:latin typeface="Microsoft YaHei"/>
                <a:cs typeface="Microsoft YaHei"/>
              </a:rPr>
              <a:t>v</a:t>
            </a:r>
            <a:r>
              <a:rPr dirty="0" sz="2400">
                <a:latin typeface="Microsoft YaHei"/>
                <a:cs typeface="Microsoft YaHei"/>
              </a:rPr>
              <a:t>a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con</a:t>
            </a:r>
            <a:r>
              <a:rPr dirty="0" sz="2400">
                <a:latin typeface="Microsoft YaHei"/>
                <a:cs typeface="Microsoft YaHei"/>
              </a:rPr>
              <a:t>t</a:t>
            </a:r>
            <a:r>
              <a:rPr dirty="0" sz="2400" spc="5">
                <a:latin typeface="Microsoft YaHei"/>
                <a:cs typeface="Microsoft YaHei"/>
              </a:rPr>
              <a:t>a</a:t>
            </a:r>
            <a:r>
              <a:rPr dirty="0" sz="2400" spc="-5">
                <a:latin typeface="Microsoft YaHei"/>
                <a:cs typeface="Microsoft YaHei"/>
              </a:rPr>
              <a:t>in</a:t>
            </a:r>
            <a:r>
              <a:rPr dirty="0" sz="2400">
                <a:latin typeface="Microsoft YaHei"/>
                <a:cs typeface="Microsoft YaHei"/>
              </a:rPr>
              <a:t>s</a:t>
            </a:r>
            <a:r>
              <a:rPr dirty="0" sz="2400" spc="-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a</a:t>
            </a:r>
            <a:r>
              <a:rPr dirty="0" sz="2400" spc="-20">
                <a:latin typeface="Microsoft YaHei"/>
                <a:cs typeface="Microsoft YaHei"/>
              </a:rPr>
              <a:t> </a:t>
            </a:r>
            <a:r>
              <a:rPr dirty="0" sz="2400">
                <a:latin typeface="Consolas"/>
                <a:cs typeface="Consolas"/>
              </a:rPr>
              <a:t>URLConnecti</a:t>
            </a:r>
            <a:r>
              <a:rPr dirty="0" sz="2400" spc="10">
                <a:latin typeface="Consolas"/>
                <a:cs typeface="Consolas"/>
              </a:rPr>
              <a:t>o</a:t>
            </a:r>
            <a:r>
              <a:rPr dirty="0" sz="2400">
                <a:latin typeface="Consolas"/>
                <a:cs typeface="Consolas"/>
              </a:rPr>
              <a:t>n</a:t>
            </a:r>
            <a:r>
              <a:rPr dirty="0" sz="2400" spc="-550">
                <a:latin typeface="Consolas"/>
                <a:cs typeface="Consolas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clas</a:t>
            </a:r>
            <a:r>
              <a:rPr dirty="0" sz="2400">
                <a:latin typeface="Microsoft YaHei"/>
                <a:cs typeface="Microsoft YaHei"/>
              </a:rPr>
              <a:t>s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 spc="10">
                <a:latin typeface="Microsoft YaHei"/>
                <a:cs typeface="Microsoft YaHei"/>
              </a:rPr>
              <a:t>(</a:t>
            </a:r>
            <a:r>
              <a:rPr dirty="0" sz="2400">
                <a:latin typeface="Consolas"/>
                <a:cs typeface="Consolas"/>
              </a:rPr>
              <a:t>java.net</a:t>
            </a:r>
            <a:r>
              <a:rPr dirty="0" sz="2400" spc="-565">
                <a:latin typeface="Consolas"/>
                <a:cs typeface="Consolas"/>
              </a:rPr>
              <a:t> </a:t>
            </a:r>
            <a:r>
              <a:rPr dirty="0" sz="2400" spc="-35">
                <a:latin typeface="Microsoft YaHei"/>
                <a:cs typeface="Microsoft YaHei"/>
              </a:rPr>
              <a:t>p</a:t>
            </a:r>
            <a:r>
              <a:rPr dirty="0" sz="2400">
                <a:latin typeface="Microsoft YaHei"/>
                <a:cs typeface="Microsoft YaHei"/>
              </a:rPr>
              <a:t>ack</a:t>
            </a:r>
            <a:r>
              <a:rPr dirty="0" sz="2400" spc="5">
                <a:latin typeface="Microsoft YaHei"/>
                <a:cs typeface="Microsoft YaHei"/>
              </a:rPr>
              <a:t>a</a:t>
            </a:r>
            <a:r>
              <a:rPr dirty="0" sz="2400">
                <a:latin typeface="Microsoft YaHei"/>
                <a:cs typeface="Microsoft YaHei"/>
              </a:rPr>
              <a:t>ge),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whi</a:t>
            </a:r>
            <a:r>
              <a:rPr dirty="0" sz="2400" spc="-10">
                <a:latin typeface="Microsoft YaHei"/>
                <a:cs typeface="Microsoft YaHei"/>
              </a:rPr>
              <a:t>c</a:t>
            </a:r>
            <a:r>
              <a:rPr dirty="0" sz="2400">
                <a:latin typeface="Microsoft YaHei"/>
                <a:cs typeface="Microsoft YaHei"/>
              </a:rPr>
              <a:t>h  </a:t>
            </a:r>
            <a:r>
              <a:rPr dirty="0" sz="2400" spc="-5">
                <a:latin typeface="Microsoft YaHei"/>
                <a:cs typeface="Microsoft YaHei"/>
              </a:rPr>
              <a:t>provides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convenient</a:t>
            </a:r>
            <a:r>
              <a:rPr dirty="0" sz="2400" spc="20">
                <a:latin typeface="Microsoft YaHei"/>
                <a:cs typeface="Microsoft YaHei"/>
              </a:rPr>
              <a:t> </a:t>
            </a:r>
            <a:r>
              <a:rPr dirty="0" sz="2400" spc="10">
                <a:latin typeface="Microsoft YaHei"/>
                <a:cs typeface="Microsoft YaHei"/>
              </a:rPr>
              <a:t>support</a:t>
            </a:r>
            <a:r>
              <a:rPr dirty="0" sz="2400" spc="1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for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the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10">
                <a:latin typeface="Microsoft YaHei"/>
                <a:cs typeface="Microsoft YaHei"/>
              </a:rPr>
              <a:t>HTTP</a:t>
            </a:r>
            <a:endParaRPr sz="2400">
              <a:latin typeface="Microsoft YaHei"/>
              <a:cs typeface="Microsoft YaHei"/>
            </a:endParaRPr>
          </a:p>
          <a:p>
            <a:pPr marL="241300" marR="216535" indent="-228600">
              <a:lnSpc>
                <a:spcPct val="90700"/>
              </a:lnSpc>
              <a:spcBef>
                <a:spcPts val="90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 spc="-5">
                <a:latin typeface="Microsoft YaHei"/>
                <a:cs typeface="Microsoft YaHei"/>
              </a:rPr>
              <a:t>The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Consolas"/>
                <a:cs typeface="Consolas"/>
              </a:rPr>
              <a:t>URLConnection</a:t>
            </a:r>
            <a:r>
              <a:rPr dirty="0" sz="2400" spc="-550">
                <a:latin typeface="Consolas"/>
                <a:cs typeface="Consolas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class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takes</a:t>
            </a:r>
            <a:r>
              <a:rPr dirty="0" sz="2400" spc="-5">
                <a:latin typeface="Microsoft YaHei"/>
                <a:cs typeface="Microsoft YaHei"/>
              </a:rPr>
              <a:t> </a:t>
            </a:r>
            <a:r>
              <a:rPr dirty="0" sz="2400" spc="-15">
                <a:latin typeface="Microsoft YaHei"/>
                <a:cs typeface="Microsoft YaHei"/>
              </a:rPr>
              <a:t>care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 spc="-30">
                <a:latin typeface="Microsoft YaHei"/>
                <a:cs typeface="Microsoft YaHei"/>
              </a:rPr>
              <a:t>of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the</a:t>
            </a:r>
            <a:r>
              <a:rPr dirty="0" sz="2400" spc="-10">
                <a:latin typeface="Microsoft YaHei"/>
                <a:cs typeface="Microsoft YaHei"/>
              </a:rPr>
              <a:t> socket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connection, </a:t>
            </a:r>
            <a:r>
              <a:rPr dirty="0" sz="2400">
                <a:latin typeface="Microsoft YaHei"/>
                <a:cs typeface="Microsoft YaHei"/>
              </a:rPr>
              <a:t>so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you </a:t>
            </a:r>
            <a:r>
              <a:rPr dirty="0" sz="2400" spc="-69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do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not have</a:t>
            </a:r>
            <a:r>
              <a:rPr dirty="0" sz="2400" spc="-10">
                <a:latin typeface="Microsoft YaHei"/>
                <a:cs typeface="Microsoft YaHei"/>
              </a:rPr>
              <a:t> to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fuss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with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sockets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when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you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want</a:t>
            </a:r>
            <a:r>
              <a:rPr dirty="0" sz="2400" spc="-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to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retrieve</a:t>
            </a:r>
            <a:r>
              <a:rPr dirty="0" sz="2400" spc="2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from</a:t>
            </a:r>
            <a:r>
              <a:rPr dirty="0" sz="2400">
                <a:latin typeface="Microsoft YaHei"/>
                <a:cs typeface="Microsoft YaHei"/>
              </a:rPr>
              <a:t> a 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web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20">
                <a:latin typeface="Microsoft YaHei"/>
                <a:cs typeface="Microsoft YaHei"/>
              </a:rPr>
              <a:t>server.</a:t>
            </a:r>
            <a:endParaRPr sz="2400">
              <a:latin typeface="Microsoft YaHei"/>
              <a:cs typeface="Microsoft YaHei"/>
            </a:endParaRPr>
          </a:p>
          <a:p>
            <a:pPr marL="241300" marR="5080" indent="-228600">
              <a:lnSpc>
                <a:spcPts val="2630"/>
              </a:lnSpc>
              <a:spcBef>
                <a:spcPts val="9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>
                <a:latin typeface="Microsoft YaHei"/>
                <a:cs typeface="Microsoft YaHei"/>
              </a:rPr>
              <a:t>As</a:t>
            </a:r>
            <a:r>
              <a:rPr dirty="0" sz="2400" spc="1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an </a:t>
            </a:r>
            <a:r>
              <a:rPr dirty="0" sz="2400" spc="-5">
                <a:latin typeface="Microsoft YaHei"/>
                <a:cs typeface="Microsoft YaHei"/>
              </a:rPr>
              <a:t>additional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benefit,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the</a:t>
            </a:r>
            <a:r>
              <a:rPr dirty="0" sz="2400" spc="-30">
                <a:latin typeface="Microsoft YaHei"/>
                <a:cs typeface="Microsoft YaHei"/>
              </a:rPr>
              <a:t> </a:t>
            </a:r>
            <a:r>
              <a:rPr dirty="0" sz="2400">
                <a:latin typeface="Consolas"/>
                <a:cs typeface="Consolas"/>
              </a:rPr>
              <a:t>URLConnection</a:t>
            </a:r>
            <a:r>
              <a:rPr dirty="0" sz="2400" spc="-590">
                <a:latin typeface="Consolas"/>
                <a:cs typeface="Consolas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class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can</a:t>
            </a:r>
            <a:r>
              <a:rPr dirty="0" sz="2400">
                <a:latin typeface="Microsoft YaHei"/>
                <a:cs typeface="Microsoft YaHei"/>
              </a:rPr>
              <a:t> also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handle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105">
                <a:latin typeface="Microsoft YaHei"/>
                <a:cs typeface="Microsoft YaHei"/>
              </a:rPr>
              <a:t>FTP, </a:t>
            </a:r>
            <a:r>
              <a:rPr dirty="0" sz="2400" spc="-69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the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file</a:t>
            </a:r>
            <a:r>
              <a:rPr dirty="0" sz="2400" spc="1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transfer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protocol.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3238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42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529" y="3131058"/>
            <a:ext cx="4016375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>
                <a:latin typeface="Yu Gothic UI Light"/>
                <a:cs typeface="Yu Gothic UI Light"/>
              </a:rPr>
              <a:t>Fetching</a:t>
            </a:r>
            <a:r>
              <a:rPr dirty="0" sz="3600" spc="-30">
                <a:latin typeface="Yu Gothic UI Light"/>
                <a:cs typeface="Yu Gothic UI Light"/>
              </a:rPr>
              <a:t> </a:t>
            </a:r>
            <a:r>
              <a:rPr dirty="0" sz="3600">
                <a:latin typeface="Yu Gothic UI Light"/>
                <a:cs typeface="Yu Gothic UI Light"/>
              </a:rPr>
              <a:t>a</a:t>
            </a:r>
            <a:r>
              <a:rPr dirty="0" sz="3600" spc="-40">
                <a:latin typeface="Yu Gothic UI Light"/>
                <a:cs typeface="Yu Gothic UI Light"/>
              </a:rPr>
              <a:t> </a:t>
            </a:r>
            <a:r>
              <a:rPr dirty="0" sz="3600">
                <a:latin typeface="Yu Gothic UI Light"/>
                <a:cs typeface="Yu Gothic UI Light"/>
              </a:rPr>
              <a:t>web</a:t>
            </a:r>
            <a:r>
              <a:rPr dirty="0" sz="3600" spc="-30">
                <a:latin typeface="Yu Gothic UI Light"/>
                <a:cs typeface="Yu Gothic UI Light"/>
              </a:rPr>
              <a:t> </a:t>
            </a:r>
            <a:r>
              <a:rPr dirty="0" sz="3600" spc="-5">
                <a:latin typeface="Yu Gothic UI Light"/>
                <a:cs typeface="Yu Gothic UI Light"/>
              </a:rPr>
              <a:t>page </a:t>
            </a:r>
            <a:r>
              <a:rPr dirty="0" sz="3600" spc="-969">
                <a:latin typeface="Yu Gothic UI Light"/>
                <a:cs typeface="Yu Gothic UI Light"/>
              </a:rPr>
              <a:t> </a:t>
            </a:r>
            <a:r>
              <a:rPr dirty="0" sz="3600">
                <a:latin typeface="Yu Gothic UI Light"/>
                <a:cs typeface="Yu Gothic UI Light"/>
              </a:rPr>
              <a:t>with</a:t>
            </a:r>
            <a:r>
              <a:rPr dirty="0" sz="3600" spc="-40">
                <a:latin typeface="Yu Gothic UI Light"/>
                <a:cs typeface="Yu Gothic UI Light"/>
              </a:rPr>
              <a:t> </a:t>
            </a:r>
            <a:r>
              <a:rPr dirty="0" sz="3600" spc="-5">
                <a:latin typeface="Yu Gothic UI Light"/>
                <a:cs typeface="Yu Gothic UI Light"/>
              </a:rPr>
              <a:t>URLConnection</a:t>
            </a:r>
            <a:endParaRPr sz="3600">
              <a:latin typeface="Yu Gothic UI Light"/>
              <a:cs typeface="Yu Gothic U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1583" y="626363"/>
            <a:ext cx="704215" cy="146685"/>
          </a:xfrm>
          <a:custGeom>
            <a:avLst/>
            <a:gdLst/>
            <a:ahLst/>
            <a:cxnLst/>
            <a:rect l="l" t="t" r="r" b="b"/>
            <a:pathLst>
              <a:path w="704215" h="146684">
                <a:moveTo>
                  <a:pt x="704088" y="0"/>
                </a:moveTo>
                <a:lnTo>
                  <a:pt x="0" y="0"/>
                </a:lnTo>
                <a:lnTo>
                  <a:pt x="0" y="146303"/>
                </a:lnTo>
                <a:lnTo>
                  <a:pt x="704088" y="146303"/>
                </a:lnTo>
                <a:lnTo>
                  <a:pt x="70408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1583" y="4547615"/>
            <a:ext cx="4023360" cy="18415"/>
          </a:xfrm>
          <a:custGeom>
            <a:avLst/>
            <a:gdLst/>
            <a:ahLst/>
            <a:cxnLst/>
            <a:rect l="l" t="t" r="r" b="b"/>
            <a:pathLst>
              <a:path w="4023360" h="18414">
                <a:moveTo>
                  <a:pt x="4023360" y="0"/>
                </a:moveTo>
                <a:lnTo>
                  <a:pt x="0" y="0"/>
                </a:lnTo>
                <a:lnTo>
                  <a:pt x="0" y="18287"/>
                </a:lnTo>
                <a:lnTo>
                  <a:pt x="4023360" y="18287"/>
                </a:lnTo>
                <a:lnTo>
                  <a:pt x="4023360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56683" y="6467237"/>
            <a:ext cx="6665595" cy="15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10"/>
              </a:lnSpc>
              <a:tabLst>
                <a:tab pos="6503670" algn="l"/>
              </a:tabLst>
            </a:pPr>
            <a:r>
              <a:rPr dirty="0" sz="1200" spc="-20">
                <a:solidFill>
                  <a:srgbClr val="7E7E7E"/>
                </a:solidFill>
                <a:latin typeface="Tahoma"/>
                <a:cs typeface="Tahoma"/>
              </a:rPr>
              <a:t>T</a:t>
            </a:r>
            <a:r>
              <a:rPr dirty="0" sz="1200" spc="-15">
                <a:solidFill>
                  <a:srgbClr val="7E7E7E"/>
                </a:solidFill>
                <a:latin typeface="Tahoma"/>
                <a:cs typeface="Tahoma"/>
              </a:rPr>
              <a:t>A</a:t>
            </a:r>
            <a:r>
              <a:rPr dirty="0" sz="1200" spc="55">
                <a:solidFill>
                  <a:srgbClr val="7E7E7E"/>
                </a:solidFill>
                <a:latin typeface="Tahoma"/>
                <a:cs typeface="Tahoma"/>
              </a:rPr>
              <a:t>O</a:t>
            </a:r>
            <a:r>
              <a:rPr dirty="0" sz="1200" spc="-5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Tahoma"/>
                <a:cs typeface="Tahoma"/>
              </a:rPr>
              <a:t>Yi</a:t>
            </a:r>
            <a:r>
              <a:rPr dirty="0" sz="1200" spc="-20">
                <a:solidFill>
                  <a:srgbClr val="7E7E7E"/>
                </a:solidFill>
                <a:latin typeface="Tahoma"/>
                <a:cs typeface="Tahoma"/>
              </a:rPr>
              <a:t>d</a:t>
            </a:r>
            <a:r>
              <a:rPr dirty="0" sz="1200" spc="-15">
                <a:solidFill>
                  <a:srgbClr val="7E7E7E"/>
                </a:solidFill>
                <a:latin typeface="Tahoma"/>
                <a:cs typeface="Tahoma"/>
              </a:rPr>
              <a:t>a@</a:t>
            </a:r>
            <a:r>
              <a:rPr dirty="0" sz="1200" spc="-15">
                <a:solidFill>
                  <a:srgbClr val="7E7E7E"/>
                </a:solidFill>
                <a:latin typeface="Tahoma"/>
                <a:cs typeface="Tahoma"/>
              </a:rPr>
              <a:t>S</a:t>
            </a:r>
            <a:r>
              <a:rPr dirty="0" sz="1200" spc="10">
                <a:solidFill>
                  <a:srgbClr val="7E7E7E"/>
                </a:solidFill>
                <a:latin typeface="Tahoma"/>
                <a:cs typeface="Tahoma"/>
              </a:rPr>
              <a:t>U</a:t>
            </a:r>
            <a:r>
              <a:rPr dirty="0" sz="1200" spc="-60">
                <a:solidFill>
                  <a:srgbClr val="7E7E7E"/>
                </a:solidFill>
                <a:latin typeface="Tahoma"/>
                <a:cs typeface="Tahoma"/>
              </a:rPr>
              <a:t>S</a:t>
            </a:r>
            <a:r>
              <a:rPr dirty="0" sz="1200" spc="-30">
                <a:solidFill>
                  <a:srgbClr val="7E7E7E"/>
                </a:solidFill>
                <a:latin typeface="Tahoma"/>
                <a:cs typeface="Tahoma"/>
              </a:rPr>
              <a:t>TECH</a:t>
            </a:r>
            <a:r>
              <a:rPr dirty="0" sz="1200">
                <a:solidFill>
                  <a:srgbClr val="7E7E7E"/>
                </a:solidFill>
                <a:latin typeface="Tahoma"/>
                <a:cs typeface="Tahoma"/>
              </a:rPr>
              <a:t>	</a:t>
            </a:r>
            <a:r>
              <a:rPr dirty="0" sz="1200" spc="-25">
                <a:solidFill>
                  <a:srgbClr val="7E7E7E"/>
                </a:solidFill>
                <a:latin typeface="Tahoma"/>
                <a:cs typeface="Tahoma"/>
              </a:rPr>
              <a:t>43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4944" y="137160"/>
            <a:ext cx="7389876" cy="65242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5572" y="4634484"/>
            <a:ext cx="4023360" cy="307975"/>
          </a:xfrm>
          <a:prstGeom prst="rect">
            <a:avLst/>
          </a:prstGeom>
          <a:solidFill>
            <a:srgbClr val="2B2B2B"/>
          </a:solidFill>
        </p:spPr>
        <p:txBody>
          <a:bodyPr wrap="square" lIns="0" tIns="425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dirty="0" sz="1400">
                <a:solidFill>
                  <a:srgbClr val="A9B7C5"/>
                </a:solidFill>
                <a:latin typeface="Arial MT"/>
                <a:cs typeface="Arial MT"/>
              </a:rPr>
              <a:t>String</a:t>
            </a:r>
            <a:r>
              <a:rPr dirty="0" sz="1400" spc="-50">
                <a:solidFill>
                  <a:srgbClr val="A9B7C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A9B7C5"/>
                </a:solidFill>
                <a:latin typeface="Arial MT"/>
                <a:cs typeface="Arial MT"/>
              </a:rPr>
              <a:t>url</a:t>
            </a:r>
            <a:r>
              <a:rPr dirty="0" sz="1400" spc="-25">
                <a:solidFill>
                  <a:srgbClr val="A9B7C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A9B7C5"/>
                </a:solidFill>
                <a:latin typeface="Arial MT"/>
                <a:cs typeface="Arial MT"/>
              </a:rPr>
              <a:t>=</a:t>
            </a:r>
            <a:r>
              <a:rPr dirty="0" sz="1400" spc="-25">
                <a:solidFill>
                  <a:srgbClr val="A9B7C5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6A8658"/>
                </a:solidFill>
                <a:latin typeface="Arial MT"/>
                <a:cs typeface="Arial MT"/>
              </a:rPr>
              <a:t>"https://</a:t>
            </a:r>
            <a:r>
              <a:rPr dirty="0" sz="1400" spc="-5">
                <a:solidFill>
                  <a:srgbClr val="6A8658"/>
                </a:solidFill>
                <a:latin typeface="Arial MT"/>
                <a:cs typeface="Arial MT"/>
                <a:hlinkClick r:id="rId3"/>
              </a:rPr>
              <a:t>www.sustech.edu.cn"</a:t>
            </a:r>
            <a:r>
              <a:rPr dirty="0" sz="1400" spc="-5">
                <a:solidFill>
                  <a:srgbClr val="CC7831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529" y="3131058"/>
            <a:ext cx="4016375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>
                <a:latin typeface="Yu Gothic UI Light"/>
                <a:cs typeface="Yu Gothic UI Light"/>
              </a:rPr>
              <a:t>Fetching</a:t>
            </a:r>
            <a:r>
              <a:rPr dirty="0" sz="3600" spc="-30">
                <a:latin typeface="Yu Gothic UI Light"/>
                <a:cs typeface="Yu Gothic UI Light"/>
              </a:rPr>
              <a:t> </a:t>
            </a:r>
            <a:r>
              <a:rPr dirty="0" sz="3600">
                <a:latin typeface="Yu Gothic UI Light"/>
                <a:cs typeface="Yu Gothic UI Light"/>
              </a:rPr>
              <a:t>a</a:t>
            </a:r>
            <a:r>
              <a:rPr dirty="0" sz="3600" spc="-40">
                <a:latin typeface="Yu Gothic UI Light"/>
                <a:cs typeface="Yu Gothic UI Light"/>
              </a:rPr>
              <a:t> </a:t>
            </a:r>
            <a:r>
              <a:rPr dirty="0" sz="3600">
                <a:latin typeface="Yu Gothic UI Light"/>
                <a:cs typeface="Yu Gothic UI Light"/>
              </a:rPr>
              <a:t>web</a:t>
            </a:r>
            <a:r>
              <a:rPr dirty="0" sz="3600" spc="-30">
                <a:latin typeface="Yu Gothic UI Light"/>
                <a:cs typeface="Yu Gothic UI Light"/>
              </a:rPr>
              <a:t> </a:t>
            </a:r>
            <a:r>
              <a:rPr dirty="0" sz="3600" spc="-5">
                <a:latin typeface="Yu Gothic UI Light"/>
                <a:cs typeface="Yu Gothic UI Light"/>
              </a:rPr>
              <a:t>page </a:t>
            </a:r>
            <a:r>
              <a:rPr dirty="0" sz="3600" spc="-969">
                <a:latin typeface="Yu Gothic UI Light"/>
                <a:cs typeface="Yu Gothic UI Light"/>
              </a:rPr>
              <a:t> </a:t>
            </a:r>
            <a:r>
              <a:rPr dirty="0" sz="3600">
                <a:latin typeface="Yu Gothic UI Light"/>
                <a:cs typeface="Yu Gothic UI Light"/>
              </a:rPr>
              <a:t>with</a:t>
            </a:r>
            <a:r>
              <a:rPr dirty="0" sz="3600" spc="-35">
                <a:latin typeface="Yu Gothic UI Light"/>
                <a:cs typeface="Yu Gothic UI Light"/>
              </a:rPr>
              <a:t> </a:t>
            </a:r>
            <a:r>
              <a:rPr dirty="0" sz="3600">
                <a:latin typeface="Yu Gothic UI Light"/>
                <a:cs typeface="Yu Gothic UI Light"/>
              </a:rPr>
              <a:t>URLConnection</a:t>
            </a:r>
            <a:endParaRPr sz="3600">
              <a:latin typeface="Yu Gothic UI Light"/>
              <a:cs typeface="Yu Gothic U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1583" y="626363"/>
            <a:ext cx="704215" cy="146685"/>
          </a:xfrm>
          <a:custGeom>
            <a:avLst/>
            <a:gdLst/>
            <a:ahLst/>
            <a:cxnLst/>
            <a:rect l="l" t="t" r="r" b="b"/>
            <a:pathLst>
              <a:path w="704215" h="146684">
                <a:moveTo>
                  <a:pt x="704088" y="0"/>
                </a:moveTo>
                <a:lnTo>
                  <a:pt x="0" y="0"/>
                </a:lnTo>
                <a:lnTo>
                  <a:pt x="0" y="146303"/>
                </a:lnTo>
                <a:lnTo>
                  <a:pt x="704088" y="146303"/>
                </a:lnTo>
                <a:lnTo>
                  <a:pt x="70408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1583" y="4547615"/>
            <a:ext cx="4023360" cy="18415"/>
          </a:xfrm>
          <a:custGeom>
            <a:avLst/>
            <a:gdLst/>
            <a:ahLst/>
            <a:cxnLst/>
            <a:rect l="l" t="t" r="r" b="b"/>
            <a:pathLst>
              <a:path w="4023360" h="18414">
                <a:moveTo>
                  <a:pt x="4023360" y="0"/>
                </a:moveTo>
                <a:lnTo>
                  <a:pt x="0" y="0"/>
                </a:lnTo>
                <a:lnTo>
                  <a:pt x="0" y="18287"/>
                </a:lnTo>
                <a:lnTo>
                  <a:pt x="4023360" y="18287"/>
                </a:lnTo>
                <a:lnTo>
                  <a:pt x="4023360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43983" y="6425590"/>
            <a:ext cx="1397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7E7E7E"/>
                </a:solidFill>
                <a:latin typeface="Tahoma"/>
                <a:cs typeface="Tahoma"/>
              </a:rPr>
              <a:t>T</a:t>
            </a:r>
            <a:r>
              <a:rPr dirty="0" sz="1200" spc="-15">
                <a:solidFill>
                  <a:srgbClr val="7E7E7E"/>
                </a:solidFill>
                <a:latin typeface="Tahoma"/>
                <a:cs typeface="Tahoma"/>
              </a:rPr>
              <a:t>A</a:t>
            </a:r>
            <a:r>
              <a:rPr dirty="0" sz="1200" spc="55">
                <a:solidFill>
                  <a:srgbClr val="7E7E7E"/>
                </a:solidFill>
                <a:latin typeface="Tahoma"/>
                <a:cs typeface="Tahoma"/>
              </a:rPr>
              <a:t>O</a:t>
            </a:r>
            <a:r>
              <a:rPr dirty="0" sz="1200" spc="-5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Tahoma"/>
                <a:cs typeface="Tahoma"/>
              </a:rPr>
              <a:t>Yi</a:t>
            </a:r>
            <a:r>
              <a:rPr dirty="0" sz="1200" spc="-20">
                <a:solidFill>
                  <a:srgbClr val="7E7E7E"/>
                </a:solidFill>
                <a:latin typeface="Tahoma"/>
                <a:cs typeface="Tahoma"/>
              </a:rPr>
              <a:t>d</a:t>
            </a:r>
            <a:r>
              <a:rPr dirty="0" sz="1200" spc="-15">
                <a:solidFill>
                  <a:srgbClr val="7E7E7E"/>
                </a:solidFill>
                <a:latin typeface="Tahoma"/>
                <a:cs typeface="Tahoma"/>
              </a:rPr>
              <a:t>a@</a:t>
            </a:r>
            <a:r>
              <a:rPr dirty="0" sz="1200" spc="-15">
                <a:solidFill>
                  <a:srgbClr val="7E7E7E"/>
                </a:solidFill>
                <a:latin typeface="Tahoma"/>
                <a:cs typeface="Tahoma"/>
              </a:rPr>
              <a:t>S</a:t>
            </a:r>
            <a:r>
              <a:rPr dirty="0" sz="1200" spc="10">
                <a:solidFill>
                  <a:srgbClr val="7E7E7E"/>
                </a:solidFill>
                <a:latin typeface="Tahoma"/>
                <a:cs typeface="Tahoma"/>
              </a:rPr>
              <a:t>U</a:t>
            </a:r>
            <a:r>
              <a:rPr dirty="0" sz="1200" spc="-60">
                <a:solidFill>
                  <a:srgbClr val="7E7E7E"/>
                </a:solidFill>
                <a:latin typeface="Tahoma"/>
                <a:cs typeface="Tahoma"/>
              </a:rPr>
              <a:t>S</a:t>
            </a:r>
            <a:r>
              <a:rPr dirty="0" sz="1200" spc="-30">
                <a:solidFill>
                  <a:srgbClr val="7E7E7E"/>
                </a:solidFill>
                <a:latin typeface="Tahoma"/>
                <a:cs typeface="Tahoma"/>
              </a:rPr>
              <a:t>TECH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48033" y="6425590"/>
            <a:ext cx="1873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7E7E7E"/>
                </a:solidFill>
                <a:latin typeface="Tahoma"/>
                <a:cs typeface="Tahoma"/>
              </a:rPr>
              <a:t>44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572" y="4634484"/>
            <a:ext cx="4023360" cy="307975"/>
          </a:xfrm>
          <a:prstGeom prst="rect">
            <a:avLst/>
          </a:prstGeom>
          <a:solidFill>
            <a:srgbClr val="2B2B2B"/>
          </a:solidFill>
        </p:spPr>
        <p:txBody>
          <a:bodyPr wrap="square" lIns="0" tIns="425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dirty="0" sz="1400">
                <a:solidFill>
                  <a:srgbClr val="A9B7C5"/>
                </a:solidFill>
                <a:latin typeface="Arial MT"/>
                <a:cs typeface="Arial MT"/>
              </a:rPr>
              <a:t>String</a:t>
            </a:r>
            <a:r>
              <a:rPr dirty="0" sz="1400" spc="-50">
                <a:solidFill>
                  <a:srgbClr val="A9B7C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A9B7C5"/>
                </a:solidFill>
                <a:latin typeface="Arial MT"/>
                <a:cs typeface="Arial MT"/>
              </a:rPr>
              <a:t>url</a:t>
            </a:r>
            <a:r>
              <a:rPr dirty="0" sz="1400" spc="-25">
                <a:solidFill>
                  <a:srgbClr val="A9B7C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A9B7C5"/>
                </a:solidFill>
                <a:latin typeface="Arial MT"/>
                <a:cs typeface="Arial MT"/>
              </a:rPr>
              <a:t>=</a:t>
            </a:r>
            <a:r>
              <a:rPr dirty="0" sz="1400" spc="-25">
                <a:solidFill>
                  <a:srgbClr val="A9B7C5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6A8658"/>
                </a:solidFill>
                <a:latin typeface="Arial MT"/>
                <a:cs typeface="Arial MT"/>
              </a:rPr>
              <a:t>"https://</a:t>
            </a:r>
            <a:r>
              <a:rPr dirty="0" sz="1400" spc="-5">
                <a:solidFill>
                  <a:srgbClr val="6A8658"/>
                </a:solidFill>
                <a:latin typeface="Arial MT"/>
                <a:cs typeface="Arial MT"/>
                <a:hlinkClick r:id="rId2"/>
              </a:rPr>
              <a:t>www.sustech.edu.cn"</a:t>
            </a:r>
            <a:r>
              <a:rPr dirty="0" sz="1400" spc="-5">
                <a:solidFill>
                  <a:srgbClr val="CC7831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6864" y="1053083"/>
            <a:ext cx="7495032" cy="4855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860" y="1290955"/>
            <a:ext cx="665416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Networking</a:t>
            </a:r>
            <a:r>
              <a:rPr dirty="0" spc="-65"/>
              <a:t> </a:t>
            </a:r>
            <a:r>
              <a:rPr dirty="0" spc="-50"/>
              <a:t>Terminology</a:t>
            </a:r>
          </a:p>
        </p:txBody>
      </p:sp>
      <p:sp>
        <p:nvSpPr>
          <p:cNvPr id="3" name="object 3"/>
          <p:cNvSpPr/>
          <p:nvPr/>
        </p:nvSpPr>
        <p:spPr>
          <a:xfrm>
            <a:off x="1046988" y="2264664"/>
            <a:ext cx="10125075" cy="0"/>
          </a:xfrm>
          <a:custGeom>
            <a:avLst/>
            <a:gdLst/>
            <a:ahLst/>
            <a:cxnLst/>
            <a:rect l="l" t="t" r="r" b="b"/>
            <a:pathLst>
              <a:path w="10125075" h="0">
                <a:moveTo>
                  <a:pt x="0" y="0"/>
                </a:moveTo>
                <a:lnTo>
                  <a:pt x="10125075" y="0"/>
                </a:lnTo>
              </a:path>
            </a:pathLst>
          </a:custGeom>
          <a:ln w="15875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223" y="3107870"/>
            <a:ext cx="4625048" cy="15879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09590" y="2658236"/>
            <a:ext cx="6064250" cy="272796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marR="208915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" b="1">
                <a:latin typeface="Microsoft YaHei"/>
                <a:cs typeface="Microsoft YaHei"/>
              </a:rPr>
              <a:t>IP</a:t>
            </a:r>
            <a:r>
              <a:rPr dirty="0" sz="2200" spc="-10" b="1">
                <a:latin typeface="Microsoft YaHei"/>
                <a:cs typeface="Microsoft YaHei"/>
              </a:rPr>
              <a:t> </a:t>
            </a:r>
            <a:r>
              <a:rPr dirty="0" sz="2200" spc="-5" b="1">
                <a:latin typeface="Microsoft YaHei"/>
                <a:cs typeface="Microsoft YaHei"/>
              </a:rPr>
              <a:t>address</a:t>
            </a:r>
            <a:r>
              <a:rPr dirty="0" sz="2200" spc="-5">
                <a:latin typeface="Microsoft YaHei"/>
                <a:cs typeface="Microsoft YaHei"/>
              </a:rPr>
              <a:t>: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 unique </a:t>
            </a:r>
            <a:r>
              <a:rPr dirty="0" sz="2200" spc="-10">
                <a:latin typeface="Microsoft YaHei"/>
                <a:cs typeface="Microsoft YaHei"/>
              </a:rPr>
              <a:t>address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that 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distinguishes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device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on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the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internet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or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 </a:t>
            </a:r>
            <a:r>
              <a:rPr dirty="0" sz="2200" spc="-63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local network</a:t>
            </a:r>
            <a:endParaRPr sz="2200">
              <a:latin typeface="Microsoft YaHei"/>
              <a:cs typeface="Microsoft YaHei"/>
            </a:endParaRPr>
          </a:p>
          <a:p>
            <a:pPr marL="241300" marR="5080" indent="-228600">
              <a:lnSpc>
                <a:spcPts val="2380"/>
              </a:lnSpc>
              <a:spcBef>
                <a:spcPts val="10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" b="1">
                <a:latin typeface="Microsoft YaHei"/>
                <a:cs typeface="Microsoft YaHei"/>
              </a:rPr>
              <a:t>Domain </a:t>
            </a:r>
            <a:r>
              <a:rPr dirty="0" sz="2200" b="1">
                <a:latin typeface="Microsoft YaHei"/>
                <a:cs typeface="Microsoft YaHei"/>
              </a:rPr>
              <a:t>name</a:t>
            </a:r>
            <a:r>
              <a:rPr dirty="0" sz="2200">
                <a:latin typeface="Microsoft YaHei"/>
                <a:cs typeface="Microsoft YaHei"/>
              </a:rPr>
              <a:t>: </a:t>
            </a:r>
            <a:r>
              <a:rPr dirty="0" sz="2200" spc="-5">
                <a:latin typeface="Microsoft YaHei"/>
                <a:cs typeface="Microsoft YaHei"/>
              </a:rPr>
              <a:t>a human-friendly version </a:t>
            </a:r>
            <a:r>
              <a:rPr dirty="0" sz="2200" spc="-35">
                <a:latin typeface="Microsoft YaHei"/>
                <a:cs typeface="Microsoft YaHei"/>
              </a:rPr>
              <a:t>of </a:t>
            </a:r>
            <a:r>
              <a:rPr dirty="0" sz="2200" spc="-64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an IP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address</a:t>
            </a:r>
            <a:r>
              <a:rPr dirty="0" sz="2200" spc="-5">
                <a:latin typeface="Microsoft YaHei"/>
                <a:cs typeface="Microsoft YaHei"/>
              </a:rPr>
              <a:t> that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you</a:t>
            </a:r>
            <a:r>
              <a:rPr dirty="0" sz="2200" spc="-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enter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in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browser </a:t>
            </a:r>
            <a:r>
              <a:rPr dirty="0" sz="2200" spc="-5">
                <a:latin typeface="Microsoft YaHei"/>
                <a:cs typeface="Microsoft YaHei"/>
              </a:rPr>
              <a:t> (translated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by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DNS)</a:t>
            </a:r>
            <a:endParaRPr sz="2200">
              <a:latin typeface="Microsoft YaHei"/>
              <a:cs typeface="Microsoft YaHei"/>
            </a:endParaRPr>
          </a:p>
          <a:p>
            <a:pPr marL="241300" indent="-228600">
              <a:lnSpc>
                <a:spcPts val="2510"/>
              </a:lnSpc>
              <a:spcBef>
                <a:spcPts val="6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0" b="1">
                <a:latin typeface="Microsoft YaHei"/>
                <a:cs typeface="Microsoft YaHei"/>
              </a:rPr>
              <a:t>Port</a:t>
            </a:r>
            <a:r>
              <a:rPr dirty="0" sz="2200" spc="15" b="1">
                <a:latin typeface="Microsoft YaHei"/>
                <a:cs typeface="Microsoft YaHei"/>
              </a:rPr>
              <a:t> </a:t>
            </a:r>
            <a:r>
              <a:rPr dirty="0" sz="2200" b="1">
                <a:latin typeface="Microsoft YaHei"/>
                <a:cs typeface="Microsoft YaHei"/>
              </a:rPr>
              <a:t>number</a:t>
            </a:r>
            <a:r>
              <a:rPr dirty="0" sz="2200">
                <a:latin typeface="Microsoft YaHei"/>
                <a:cs typeface="Microsoft YaHei"/>
              </a:rPr>
              <a:t>:</a:t>
            </a:r>
            <a:r>
              <a:rPr dirty="0" sz="2200" spc="-3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number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used </a:t>
            </a:r>
            <a:r>
              <a:rPr dirty="0" sz="2200" spc="-20">
                <a:latin typeface="Microsoft YaHei"/>
                <a:cs typeface="Microsoft YaHei"/>
              </a:rPr>
              <a:t>to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identify</a:t>
            </a:r>
            <a:endParaRPr sz="2200">
              <a:latin typeface="Microsoft YaHei"/>
              <a:cs typeface="Microsoft YaHei"/>
            </a:endParaRPr>
          </a:p>
          <a:p>
            <a:pPr marL="241300">
              <a:lnSpc>
                <a:spcPts val="2510"/>
              </a:lnSpc>
            </a:pPr>
            <a:r>
              <a:rPr dirty="0" sz="2200" spc="-10">
                <a:latin typeface="Microsoft YaHei"/>
                <a:cs typeface="Microsoft YaHei"/>
              </a:rPr>
              <a:t>different</a:t>
            </a:r>
            <a:r>
              <a:rPr dirty="0" sz="2200" spc="4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applications/processes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uniquely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6655" y="6291783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7E7E7E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7E7E7E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7E7E7E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51285" y="6291783"/>
            <a:ext cx="1149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5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804" y="1574291"/>
            <a:ext cx="3499485" cy="3333115"/>
          </a:xfrm>
          <a:custGeom>
            <a:avLst/>
            <a:gdLst/>
            <a:ahLst/>
            <a:cxnLst/>
            <a:rect l="l" t="t" r="r" b="b"/>
            <a:pathLst>
              <a:path w="3499485" h="3333115">
                <a:moveTo>
                  <a:pt x="2972943" y="0"/>
                </a:moveTo>
                <a:lnTo>
                  <a:pt x="0" y="0"/>
                </a:lnTo>
                <a:lnTo>
                  <a:pt x="0" y="3332988"/>
                </a:lnTo>
                <a:lnTo>
                  <a:pt x="2972943" y="3332988"/>
                </a:lnTo>
                <a:lnTo>
                  <a:pt x="3499104" y="1666494"/>
                </a:lnTo>
                <a:lnTo>
                  <a:pt x="29729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4549" y="2155952"/>
            <a:ext cx="1998345" cy="20561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algn="ctr" marL="12700" marR="5080">
              <a:lnSpc>
                <a:spcPct val="90000"/>
              </a:lnSpc>
              <a:spcBef>
                <a:spcPts val="530"/>
              </a:spcBef>
            </a:pPr>
            <a:r>
              <a:rPr dirty="0" sz="3600" spc="-5">
                <a:solidFill>
                  <a:srgbClr val="FFFFFF"/>
                </a:solidFill>
                <a:latin typeface="Yu Gothic UI Light"/>
                <a:cs typeface="Yu Gothic UI Light"/>
              </a:rPr>
              <a:t>Fetching</a:t>
            </a:r>
            <a:r>
              <a:rPr dirty="0" sz="3600" spc="-70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a </a:t>
            </a:r>
            <a:r>
              <a:rPr dirty="0" sz="3600" spc="-969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web </a:t>
            </a:r>
            <a:r>
              <a:rPr dirty="0" sz="3600" spc="-5">
                <a:solidFill>
                  <a:srgbClr val="FFFFFF"/>
                </a:solidFill>
                <a:latin typeface="Yu Gothic UI Light"/>
                <a:cs typeface="Yu Gothic UI Light"/>
              </a:rPr>
              <a:t>page </a:t>
            </a:r>
            <a:r>
              <a:rPr dirty="0" sz="3600" spc="-975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with </a:t>
            </a:r>
            <a:r>
              <a:rPr dirty="0" sz="3600" spc="5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3600">
                <a:solidFill>
                  <a:srgbClr val="FFFFFF"/>
                </a:solidFill>
                <a:latin typeface="Yu Gothic UI Light"/>
                <a:cs typeface="Yu Gothic UI Light"/>
              </a:rPr>
              <a:t>HttpClient</a:t>
            </a:r>
            <a:endParaRPr sz="3600">
              <a:latin typeface="Yu Gothic UI Light"/>
              <a:cs typeface="Yu Gothic U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7740" y="1312164"/>
            <a:ext cx="6780275" cy="42321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625" y="6486956"/>
            <a:ext cx="1356906" cy="1312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98173" y="6490309"/>
            <a:ext cx="149986" cy="1063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56734" y="549909"/>
            <a:ext cx="5930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The</a:t>
            </a:r>
            <a:r>
              <a:rPr dirty="0" sz="1800" spc="10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Consolas"/>
                <a:cs typeface="Consolas"/>
              </a:rPr>
              <a:t>java.net.http.HttpClient</a:t>
            </a:r>
            <a:r>
              <a:rPr dirty="0" sz="1800" spc="60">
                <a:latin typeface="Consolas"/>
                <a:cs typeface="Consolas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API</a:t>
            </a:r>
            <a:r>
              <a:rPr dirty="0" sz="1800" spc="-2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provides</a:t>
            </a:r>
            <a:r>
              <a:rPr dirty="0" sz="1800" spc="1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an </a:t>
            </a:r>
            <a:r>
              <a:rPr dirty="0" sz="1800" spc="-10">
                <a:latin typeface="Microsoft YaHei"/>
                <a:cs typeface="Microsoft YaHei"/>
              </a:rPr>
              <a:t>even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56734" y="799541"/>
            <a:ext cx="5334635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simpler </a:t>
            </a:r>
            <a:r>
              <a:rPr dirty="0" sz="1800"/>
              <a:t>way</a:t>
            </a:r>
            <a:r>
              <a:rPr dirty="0" sz="1800" spc="5"/>
              <a:t> </a:t>
            </a:r>
            <a:r>
              <a:rPr dirty="0" sz="1800" spc="-10"/>
              <a:t>to</a:t>
            </a:r>
            <a:r>
              <a:rPr dirty="0" sz="1800" spc="10"/>
              <a:t> </a:t>
            </a:r>
            <a:r>
              <a:rPr dirty="0" sz="1800" spc="-10"/>
              <a:t>connect</a:t>
            </a:r>
            <a:r>
              <a:rPr dirty="0" sz="1800" spc="20"/>
              <a:t> </a:t>
            </a:r>
            <a:r>
              <a:rPr dirty="0" sz="1800" spc="-10"/>
              <a:t>to</a:t>
            </a:r>
            <a:r>
              <a:rPr dirty="0" sz="1800" spc="5"/>
              <a:t> </a:t>
            </a:r>
            <a:r>
              <a:rPr dirty="0" sz="1800"/>
              <a:t>a</a:t>
            </a:r>
            <a:r>
              <a:rPr dirty="0" sz="1800" spc="5"/>
              <a:t> </a:t>
            </a:r>
            <a:r>
              <a:rPr dirty="0" sz="1800" spc="-10"/>
              <a:t>web</a:t>
            </a:r>
            <a:r>
              <a:rPr dirty="0" sz="1800" spc="10"/>
              <a:t> </a:t>
            </a:r>
            <a:r>
              <a:rPr dirty="0" sz="1800" spc="5"/>
              <a:t>server</a:t>
            </a:r>
            <a:r>
              <a:rPr dirty="0" sz="1800" spc="30"/>
              <a:t> </a:t>
            </a:r>
            <a:r>
              <a:rPr dirty="0" sz="1800" spc="-15"/>
              <a:t>(Java</a:t>
            </a:r>
            <a:r>
              <a:rPr dirty="0" sz="1800" spc="10"/>
              <a:t> </a:t>
            </a:r>
            <a:r>
              <a:rPr dirty="0" sz="1800" spc="-5"/>
              <a:t>11)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24916"/>
            <a:ext cx="447865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>
                <a:latin typeface="Microsoft YaHei"/>
                <a:cs typeface="Microsoft YaHei"/>
              </a:rPr>
              <a:t>java.net</a:t>
            </a:r>
            <a:r>
              <a:rPr dirty="0" sz="4400" spc="-60">
                <a:latin typeface="Microsoft YaHei"/>
                <a:cs typeface="Microsoft YaHei"/>
              </a:rPr>
              <a:t> </a:t>
            </a:r>
            <a:r>
              <a:rPr dirty="0" sz="4400" spc="-10">
                <a:latin typeface="Microsoft YaHei"/>
                <a:cs typeface="Microsoft YaHei"/>
              </a:rPr>
              <a:t>package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623822"/>
            <a:ext cx="99180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353833"/>
                </a:solidFill>
                <a:latin typeface="Arial MT"/>
                <a:cs typeface="Arial MT"/>
              </a:rPr>
              <a:t>Provides</a:t>
            </a:r>
            <a:r>
              <a:rPr dirty="0" sz="2800" spc="15">
                <a:solidFill>
                  <a:srgbClr val="353833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353833"/>
                </a:solidFill>
                <a:latin typeface="Arial MT"/>
                <a:cs typeface="Arial MT"/>
              </a:rPr>
              <a:t>the</a:t>
            </a:r>
            <a:r>
              <a:rPr dirty="0" sz="2800" spc="5">
                <a:solidFill>
                  <a:srgbClr val="353833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353833"/>
                </a:solidFill>
                <a:latin typeface="Arial MT"/>
                <a:cs typeface="Arial MT"/>
              </a:rPr>
              <a:t>classes</a:t>
            </a:r>
            <a:r>
              <a:rPr dirty="0" sz="2800" spc="-5">
                <a:solidFill>
                  <a:srgbClr val="353833"/>
                </a:solidFill>
                <a:latin typeface="Arial MT"/>
                <a:cs typeface="Arial MT"/>
              </a:rPr>
              <a:t> for</a:t>
            </a:r>
            <a:r>
              <a:rPr dirty="0" sz="2800" spc="25">
                <a:solidFill>
                  <a:srgbClr val="353833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353833"/>
                </a:solidFill>
                <a:latin typeface="Arial MT"/>
                <a:cs typeface="Arial MT"/>
              </a:rPr>
              <a:t>implementing</a:t>
            </a:r>
            <a:r>
              <a:rPr dirty="0" sz="2800" spc="35">
                <a:solidFill>
                  <a:srgbClr val="353833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353833"/>
                </a:solidFill>
                <a:latin typeface="Arial MT"/>
                <a:cs typeface="Arial MT"/>
              </a:rPr>
              <a:t>networking</a:t>
            </a:r>
            <a:r>
              <a:rPr dirty="0" sz="2800" spc="30">
                <a:solidFill>
                  <a:srgbClr val="353833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353833"/>
                </a:solidFill>
                <a:latin typeface="Arial MT"/>
                <a:cs typeface="Arial MT"/>
              </a:rPr>
              <a:t>applications.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014" y="2270286"/>
            <a:ext cx="8338210" cy="3607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6018682"/>
            <a:ext cx="74593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ahoma"/>
                <a:cs typeface="Tahoma"/>
              </a:rPr>
              <a:t>https://docs.oracle.com/javase/7/docs/api/java/net/package-summary.html#package_description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862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Lecture</a:t>
            </a:r>
            <a:r>
              <a:rPr dirty="0" spc="-75"/>
              <a:t> </a:t>
            </a: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4821" y="2330678"/>
            <a:ext cx="4344035" cy="347027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Network</a:t>
            </a:r>
            <a:r>
              <a:rPr dirty="0" sz="3200" spc="-40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>
                <a:solidFill>
                  <a:srgbClr val="D9D9D9"/>
                </a:solidFill>
                <a:latin typeface="Microsoft YaHei"/>
                <a:cs typeface="Microsoft YaHei"/>
              </a:rPr>
              <a:t>Basics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Network</a:t>
            </a:r>
            <a:r>
              <a:rPr dirty="0" sz="3200" spc="-35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 spc="-10">
                <a:solidFill>
                  <a:srgbClr val="D9D9D9"/>
                </a:solidFill>
                <a:latin typeface="Microsoft YaHei"/>
                <a:cs typeface="Microsoft YaHei"/>
              </a:rPr>
              <a:t>Protocols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15">
                <a:solidFill>
                  <a:srgbClr val="D9D9D9"/>
                </a:solidFill>
                <a:latin typeface="Microsoft YaHei"/>
                <a:cs typeface="Microsoft YaHei"/>
              </a:rPr>
              <a:t>Socket</a:t>
            </a:r>
            <a:r>
              <a:rPr dirty="0" sz="3200" spc="-85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Programming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>
                <a:latin typeface="Microsoft YaHei"/>
                <a:cs typeface="Microsoft YaHei"/>
              </a:rPr>
              <a:t>Getting</a:t>
            </a:r>
            <a:r>
              <a:rPr dirty="0" sz="3200" spc="-45">
                <a:latin typeface="Microsoft YaHei"/>
                <a:cs typeface="Microsoft YaHei"/>
              </a:rPr>
              <a:t> </a:t>
            </a:r>
            <a:r>
              <a:rPr dirty="0" sz="3200" spc="-30">
                <a:latin typeface="Microsoft YaHei"/>
                <a:cs typeface="Microsoft YaHei"/>
              </a:rPr>
              <a:t>Web</a:t>
            </a:r>
            <a:r>
              <a:rPr dirty="0" sz="3200" spc="-25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Data</a:t>
            </a:r>
            <a:endParaRPr sz="32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 spc="-10">
                <a:solidFill>
                  <a:srgbClr val="D9D9D9"/>
                </a:solidFill>
                <a:latin typeface="Microsoft YaHei"/>
                <a:cs typeface="Microsoft YaHei"/>
              </a:rPr>
              <a:t>java.net</a:t>
            </a:r>
            <a:r>
              <a:rPr dirty="0" sz="2400" spc="-40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2400" spc="-5">
                <a:solidFill>
                  <a:srgbClr val="D9D9D9"/>
                </a:solidFill>
                <a:latin typeface="Microsoft YaHei"/>
                <a:cs typeface="Microsoft YaHei"/>
              </a:rPr>
              <a:t>package</a:t>
            </a:r>
            <a:endParaRPr sz="24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 spc="-20">
                <a:latin typeface="Microsoft YaHei"/>
                <a:cs typeface="Microsoft YaHei"/>
              </a:rPr>
              <a:t>Web</a:t>
            </a:r>
            <a:r>
              <a:rPr dirty="0" sz="2400" spc="-3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scraping</a:t>
            </a:r>
            <a:r>
              <a:rPr dirty="0" sz="2400" spc="-2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libraries</a:t>
            </a:r>
            <a:endParaRPr sz="24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>
                <a:latin typeface="Microsoft YaHei"/>
                <a:cs typeface="Microsoft YaHei"/>
              </a:rPr>
              <a:t>REST</a:t>
            </a:r>
            <a:r>
              <a:rPr dirty="0" sz="2400" spc="-4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API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 h="0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4588510" cy="6867525"/>
            <a:chOff x="-4762" y="0"/>
            <a:chExt cx="4588510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3072" y="0"/>
              <a:ext cx="1340357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456430" cy="6858000"/>
            </a:xfrm>
            <a:custGeom>
              <a:avLst/>
              <a:gdLst/>
              <a:ahLst/>
              <a:cxnLst/>
              <a:rect l="l" t="t" r="r" b="b"/>
              <a:pathLst>
                <a:path w="4456430" h="6858000">
                  <a:moveTo>
                    <a:pt x="324307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43072" y="6857999"/>
                  </a:lnTo>
                  <a:lnTo>
                    <a:pt x="3306064" y="6788730"/>
                  </a:lnTo>
                  <a:lnTo>
                    <a:pt x="3335112" y="6753210"/>
                  </a:lnTo>
                  <a:lnTo>
                    <a:pt x="3363852" y="6717324"/>
                  </a:lnTo>
                  <a:lnTo>
                    <a:pt x="3392283" y="6681075"/>
                  </a:lnTo>
                  <a:lnTo>
                    <a:pt x="3420400" y="6644466"/>
                  </a:lnTo>
                  <a:lnTo>
                    <a:pt x="3448202" y="6607500"/>
                  </a:lnTo>
                  <a:lnTo>
                    <a:pt x="3475685" y="6570181"/>
                  </a:lnTo>
                  <a:lnTo>
                    <a:pt x="3502848" y="6532511"/>
                  </a:lnTo>
                  <a:lnTo>
                    <a:pt x="3529688" y="6494494"/>
                  </a:lnTo>
                  <a:lnTo>
                    <a:pt x="3556201" y="6456132"/>
                  </a:lnTo>
                  <a:lnTo>
                    <a:pt x="3582386" y="6417430"/>
                  </a:lnTo>
                  <a:lnTo>
                    <a:pt x="3608240" y="6378390"/>
                  </a:lnTo>
                  <a:lnTo>
                    <a:pt x="3633760" y="6339015"/>
                  </a:lnTo>
                  <a:lnTo>
                    <a:pt x="3658944" y="6299308"/>
                  </a:lnTo>
                  <a:lnTo>
                    <a:pt x="3683789" y="6259273"/>
                  </a:lnTo>
                  <a:lnTo>
                    <a:pt x="3708292" y="6218913"/>
                  </a:lnTo>
                  <a:lnTo>
                    <a:pt x="3732452" y="6178231"/>
                  </a:lnTo>
                  <a:lnTo>
                    <a:pt x="3756264" y="6137229"/>
                  </a:lnTo>
                  <a:lnTo>
                    <a:pt x="3779727" y="6095912"/>
                  </a:lnTo>
                  <a:lnTo>
                    <a:pt x="3802838" y="6054282"/>
                  </a:lnTo>
                  <a:lnTo>
                    <a:pt x="3825595" y="6012342"/>
                  </a:lnTo>
                  <a:lnTo>
                    <a:pt x="3847995" y="5970096"/>
                  </a:lnTo>
                  <a:lnTo>
                    <a:pt x="3870035" y="5927547"/>
                  </a:lnTo>
                  <a:lnTo>
                    <a:pt x="3891712" y="5884697"/>
                  </a:lnTo>
                  <a:lnTo>
                    <a:pt x="3913025" y="5841550"/>
                  </a:lnTo>
                  <a:lnTo>
                    <a:pt x="3933970" y="5798110"/>
                  </a:lnTo>
                  <a:lnTo>
                    <a:pt x="3954545" y="5754379"/>
                  </a:lnTo>
                  <a:lnTo>
                    <a:pt x="3974747" y="5710360"/>
                  </a:lnTo>
                  <a:lnTo>
                    <a:pt x="3994574" y="5666057"/>
                  </a:lnTo>
                  <a:lnTo>
                    <a:pt x="4014023" y="5621472"/>
                  </a:lnTo>
                  <a:lnTo>
                    <a:pt x="4033091" y="5576610"/>
                  </a:lnTo>
                  <a:lnTo>
                    <a:pt x="4051777" y="5531472"/>
                  </a:lnTo>
                  <a:lnTo>
                    <a:pt x="4070076" y="5486062"/>
                  </a:lnTo>
                  <a:lnTo>
                    <a:pt x="4087987" y="5440384"/>
                  </a:lnTo>
                  <a:lnTo>
                    <a:pt x="4105508" y="5394440"/>
                  </a:lnTo>
                  <a:lnTo>
                    <a:pt x="4122635" y="5348234"/>
                  </a:lnTo>
                  <a:lnTo>
                    <a:pt x="4139365" y="5301769"/>
                  </a:lnTo>
                  <a:lnTo>
                    <a:pt x="4155697" y="5255047"/>
                  </a:lnTo>
                  <a:lnTo>
                    <a:pt x="4171628" y="5208072"/>
                  </a:lnTo>
                  <a:lnTo>
                    <a:pt x="4187155" y="5160848"/>
                  </a:lnTo>
                  <a:lnTo>
                    <a:pt x="4202275" y="5113377"/>
                  </a:lnTo>
                  <a:lnTo>
                    <a:pt x="4216986" y="5065662"/>
                  </a:lnTo>
                  <a:lnTo>
                    <a:pt x="4231286" y="5017707"/>
                  </a:lnTo>
                  <a:lnTo>
                    <a:pt x="4245171" y="4969514"/>
                  </a:lnTo>
                  <a:lnTo>
                    <a:pt x="4258639" y="4921088"/>
                  </a:lnTo>
                  <a:lnTo>
                    <a:pt x="4271688" y="4872430"/>
                  </a:lnTo>
                  <a:lnTo>
                    <a:pt x="4284314" y="4823545"/>
                  </a:lnTo>
                  <a:lnTo>
                    <a:pt x="4296516" y="4774434"/>
                  </a:lnTo>
                  <a:lnTo>
                    <a:pt x="4308291" y="4725103"/>
                  </a:lnTo>
                  <a:lnTo>
                    <a:pt x="4319635" y="4675553"/>
                  </a:lnTo>
                  <a:lnTo>
                    <a:pt x="4330547" y="4625787"/>
                  </a:lnTo>
                  <a:lnTo>
                    <a:pt x="4341024" y="4575810"/>
                  </a:lnTo>
                  <a:lnTo>
                    <a:pt x="4351064" y="4525623"/>
                  </a:lnTo>
                  <a:lnTo>
                    <a:pt x="4360663" y="4475231"/>
                  </a:lnTo>
                  <a:lnTo>
                    <a:pt x="4369819" y="4424636"/>
                  </a:lnTo>
                  <a:lnTo>
                    <a:pt x="4378529" y="4373841"/>
                  </a:lnTo>
                  <a:lnTo>
                    <a:pt x="4386792" y="4322850"/>
                  </a:lnTo>
                  <a:lnTo>
                    <a:pt x="4394604" y="4271666"/>
                  </a:lnTo>
                  <a:lnTo>
                    <a:pt x="4401962" y="4220292"/>
                  </a:lnTo>
                  <a:lnTo>
                    <a:pt x="4408865" y="4168730"/>
                  </a:lnTo>
                  <a:lnTo>
                    <a:pt x="4415309" y="4116985"/>
                  </a:lnTo>
                  <a:lnTo>
                    <a:pt x="4421292" y="4065059"/>
                  </a:lnTo>
                  <a:lnTo>
                    <a:pt x="4426811" y="4012956"/>
                  </a:lnTo>
                  <a:lnTo>
                    <a:pt x="4431864" y="3960678"/>
                  </a:lnTo>
                  <a:lnTo>
                    <a:pt x="4436448" y="3908229"/>
                  </a:lnTo>
                  <a:lnTo>
                    <a:pt x="4440561" y="3855612"/>
                  </a:lnTo>
                  <a:lnTo>
                    <a:pt x="4444199" y="3802830"/>
                  </a:lnTo>
                  <a:lnTo>
                    <a:pt x="4447361" y="3749886"/>
                  </a:lnTo>
                  <a:lnTo>
                    <a:pt x="4450043" y="3696783"/>
                  </a:lnTo>
                  <a:lnTo>
                    <a:pt x="4452244" y="3643525"/>
                  </a:lnTo>
                  <a:lnTo>
                    <a:pt x="4453960" y="3590114"/>
                  </a:lnTo>
                  <a:lnTo>
                    <a:pt x="4455189" y="3536554"/>
                  </a:lnTo>
                  <a:lnTo>
                    <a:pt x="4455928" y="3482848"/>
                  </a:lnTo>
                  <a:lnTo>
                    <a:pt x="4456176" y="3429000"/>
                  </a:lnTo>
                  <a:lnTo>
                    <a:pt x="4455928" y="3375151"/>
                  </a:lnTo>
                  <a:lnTo>
                    <a:pt x="4455189" y="3321445"/>
                  </a:lnTo>
                  <a:lnTo>
                    <a:pt x="4453960" y="3267885"/>
                  </a:lnTo>
                  <a:lnTo>
                    <a:pt x="4452244" y="3214474"/>
                  </a:lnTo>
                  <a:lnTo>
                    <a:pt x="4450043" y="3161216"/>
                  </a:lnTo>
                  <a:lnTo>
                    <a:pt x="4447361" y="3108114"/>
                  </a:lnTo>
                  <a:lnTo>
                    <a:pt x="4444199" y="3055170"/>
                  </a:lnTo>
                  <a:lnTo>
                    <a:pt x="4440561" y="3002388"/>
                  </a:lnTo>
                  <a:lnTo>
                    <a:pt x="4436448" y="2949771"/>
                  </a:lnTo>
                  <a:lnTo>
                    <a:pt x="4431864" y="2897322"/>
                  </a:lnTo>
                  <a:lnTo>
                    <a:pt x="4426811" y="2845045"/>
                  </a:lnTo>
                  <a:lnTo>
                    <a:pt x="4421292" y="2792941"/>
                  </a:lnTo>
                  <a:lnTo>
                    <a:pt x="4415309" y="2741016"/>
                  </a:lnTo>
                  <a:lnTo>
                    <a:pt x="4408865" y="2689271"/>
                  </a:lnTo>
                  <a:lnTo>
                    <a:pt x="4401962" y="2637709"/>
                  </a:lnTo>
                  <a:lnTo>
                    <a:pt x="4394604" y="2586335"/>
                  </a:lnTo>
                  <a:lnTo>
                    <a:pt x="4386792" y="2535151"/>
                  </a:lnTo>
                  <a:lnTo>
                    <a:pt x="4378529" y="2484160"/>
                  </a:lnTo>
                  <a:lnTo>
                    <a:pt x="4369819" y="2433366"/>
                  </a:lnTo>
                  <a:lnTo>
                    <a:pt x="4360663" y="2382771"/>
                  </a:lnTo>
                  <a:lnTo>
                    <a:pt x="4351064" y="2332379"/>
                  </a:lnTo>
                  <a:lnTo>
                    <a:pt x="4341024" y="2282193"/>
                  </a:lnTo>
                  <a:lnTo>
                    <a:pt x="4330547" y="2232215"/>
                  </a:lnTo>
                  <a:lnTo>
                    <a:pt x="4319635" y="2182450"/>
                  </a:lnTo>
                  <a:lnTo>
                    <a:pt x="4308291" y="2132900"/>
                  </a:lnTo>
                  <a:lnTo>
                    <a:pt x="4296516" y="2083568"/>
                  </a:lnTo>
                  <a:lnTo>
                    <a:pt x="4284314" y="2034458"/>
                  </a:lnTo>
                  <a:lnTo>
                    <a:pt x="4271688" y="1985573"/>
                  </a:lnTo>
                  <a:lnTo>
                    <a:pt x="4258639" y="1936915"/>
                  </a:lnTo>
                  <a:lnTo>
                    <a:pt x="4245171" y="1888489"/>
                  </a:lnTo>
                  <a:lnTo>
                    <a:pt x="4231286" y="1840296"/>
                  </a:lnTo>
                  <a:lnTo>
                    <a:pt x="4216986" y="1792341"/>
                  </a:lnTo>
                  <a:lnTo>
                    <a:pt x="4202275" y="1744626"/>
                  </a:lnTo>
                  <a:lnTo>
                    <a:pt x="4187155" y="1697154"/>
                  </a:lnTo>
                  <a:lnTo>
                    <a:pt x="4171628" y="1649930"/>
                  </a:lnTo>
                  <a:lnTo>
                    <a:pt x="4155697" y="1602955"/>
                  </a:lnTo>
                  <a:lnTo>
                    <a:pt x="4139365" y="1556233"/>
                  </a:lnTo>
                  <a:lnTo>
                    <a:pt x="4122635" y="1509767"/>
                  </a:lnTo>
                  <a:lnTo>
                    <a:pt x="4105508" y="1463560"/>
                  </a:lnTo>
                  <a:lnTo>
                    <a:pt x="4087987" y="1417616"/>
                  </a:lnTo>
                  <a:lnTo>
                    <a:pt x="4070076" y="1371937"/>
                  </a:lnTo>
                  <a:lnTo>
                    <a:pt x="4051777" y="1326527"/>
                  </a:lnTo>
                  <a:lnTo>
                    <a:pt x="4033091" y="1281389"/>
                  </a:lnTo>
                  <a:lnTo>
                    <a:pt x="4014023" y="1236526"/>
                  </a:lnTo>
                  <a:lnTo>
                    <a:pt x="3994574" y="1191941"/>
                  </a:lnTo>
                  <a:lnTo>
                    <a:pt x="3974747" y="1147637"/>
                  </a:lnTo>
                  <a:lnTo>
                    <a:pt x="3954545" y="1103617"/>
                  </a:lnTo>
                  <a:lnTo>
                    <a:pt x="3933970" y="1059885"/>
                  </a:lnTo>
                  <a:lnTo>
                    <a:pt x="3913025" y="1016443"/>
                  </a:lnTo>
                  <a:lnTo>
                    <a:pt x="3891712" y="973296"/>
                  </a:lnTo>
                  <a:lnTo>
                    <a:pt x="3870035" y="930445"/>
                  </a:lnTo>
                  <a:lnTo>
                    <a:pt x="3847995" y="887894"/>
                  </a:lnTo>
                  <a:lnTo>
                    <a:pt x="3825595" y="845647"/>
                  </a:lnTo>
                  <a:lnTo>
                    <a:pt x="3802838" y="803706"/>
                  </a:lnTo>
                  <a:lnTo>
                    <a:pt x="3779727" y="762074"/>
                  </a:lnTo>
                  <a:lnTo>
                    <a:pt x="3756264" y="720756"/>
                  </a:lnTo>
                  <a:lnTo>
                    <a:pt x="3732452" y="679753"/>
                  </a:lnTo>
                  <a:lnTo>
                    <a:pt x="3708292" y="639068"/>
                  </a:lnTo>
                  <a:lnTo>
                    <a:pt x="3683789" y="598706"/>
                  </a:lnTo>
                  <a:lnTo>
                    <a:pt x="3658944" y="558669"/>
                  </a:lnTo>
                  <a:lnTo>
                    <a:pt x="3633760" y="518961"/>
                  </a:lnTo>
                  <a:lnTo>
                    <a:pt x="3608240" y="479584"/>
                  </a:lnTo>
                  <a:lnTo>
                    <a:pt x="3582386" y="440542"/>
                  </a:lnTo>
                  <a:lnTo>
                    <a:pt x="3556201" y="401837"/>
                  </a:lnTo>
                  <a:lnTo>
                    <a:pt x="3529688" y="363473"/>
                  </a:lnTo>
                  <a:lnTo>
                    <a:pt x="3502848" y="325454"/>
                  </a:lnTo>
                  <a:lnTo>
                    <a:pt x="3475685" y="287781"/>
                  </a:lnTo>
                  <a:lnTo>
                    <a:pt x="3448202" y="250459"/>
                  </a:lnTo>
                  <a:lnTo>
                    <a:pt x="3420400" y="213491"/>
                  </a:lnTo>
                  <a:lnTo>
                    <a:pt x="3392283" y="176879"/>
                  </a:lnTo>
                  <a:lnTo>
                    <a:pt x="3363852" y="140627"/>
                  </a:lnTo>
                  <a:lnTo>
                    <a:pt x="3335112" y="104738"/>
                  </a:lnTo>
                  <a:lnTo>
                    <a:pt x="3306064" y="69215"/>
                  </a:lnTo>
                  <a:lnTo>
                    <a:pt x="3243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456430" cy="6858000"/>
            </a:xfrm>
            <a:custGeom>
              <a:avLst/>
              <a:gdLst/>
              <a:ahLst/>
              <a:cxnLst/>
              <a:rect l="l" t="t" r="r" b="b"/>
              <a:pathLst>
                <a:path w="4456430" h="6858000">
                  <a:moveTo>
                    <a:pt x="0" y="0"/>
                  </a:moveTo>
                  <a:lnTo>
                    <a:pt x="3243072" y="0"/>
                  </a:lnTo>
                  <a:lnTo>
                    <a:pt x="3306064" y="69215"/>
                  </a:lnTo>
                  <a:lnTo>
                    <a:pt x="3335112" y="104738"/>
                  </a:lnTo>
                  <a:lnTo>
                    <a:pt x="3363852" y="140627"/>
                  </a:lnTo>
                  <a:lnTo>
                    <a:pt x="3392283" y="176879"/>
                  </a:lnTo>
                  <a:lnTo>
                    <a:pt x="3420400" y="213491"/>
                  </a:lnTo>
                  <a:lnTo>
                    <a:pt x="3448202" y="250459"/>
                  </a:lnTo>
                  <a:lnTo>
                    <a:pt x="3475685" y="287781"/>
                  </a:lnTo>
                  <a:lnTo>
                    <a:pt x="3502848" y="325454"/>
                  </a:lnTo>
                  <a:lnTo>
                    <a:pt x="3529688" y="363473"/>
                  </a:lnTo>
                  <a:lnTo>
                    <a:pt x="3556201" y="401837"/>
                  </a:lnTo>
                  <a:lnTo>
                    <a:pt x="3582386" y="440542"/>
                  </a:lnTo>
                  <a:lnTo>
                    <a:pt x="3608240" y="479584"/>
                  </a:lnTo>
                  <a:lnTo>
                    <a:pt x="3633760" y="518961"/>
                  </a:lnTo>
                  <a:lnTo>
                    <a:pt x="3658944" y="558669"/>
                  </a:lnTo>
                  <a:lnTo>
                    <a:pt x="3683789" y="598706"/>
                  </a:lnTo>
                  <a:lnTo>
                    <a:pt x="3708292" y="639068"/>
                  </a:lnTo>
                  <a:lnTo>
                    <a:pt x="3732452" y="679753"/>
                  </a:lnTo>
                  <a:lnTo>
                    <a:pt x="3756264" y="720756"/>
                  </a:lnTo>
                  <a:lnTo>
                    <a:pt x="3779727" y="762074"/>
                  </a:lnTo>
                  <a:lnTo>
                    <a:pt x="3802838" y="803706"/>
                  </a:lnTo>
                  <a:lnTo>
                    <a:pt x="3825595" y="845647"/>
                  </a:lnTo>
                  <a:lnTo>
                    <a:pt x="3847995" y="887894"/>
                  </a:lnTo>
                  <a:lnTo>
                    <a:pt x="3870035" y="930445"/>
                  </a:lnTo>
                  <a:lnTo>
                    <a:pt x="3891712" y="973296"/>
                  </a:lnTo>
                  <a:lnTo>
                    <a:pt x="3913025" y="1016443"/>
                  </a:lnTo>
                  <a:lnTo>
                    <a:pt x="3933970" y="1059885"/>
                  </a:lnTo>
                  <a:lnTo>
                    <a:pt x="3954545" y="1103617"/>
                  </a:lnTo>
                  <a:lnTo>
                    <a:pt x="3974747" y="1147637"/>
                  </a:lnTo>
                  <a:lnTo>
                    <a:pt x="3994574" y="1191941"/>
                  </a:lnTo>
                  <a:lnTo>
                    <a:pt x="4014023" y="1236526"/>
                  </a:lnTo>
                  <a:lnTo>
                    <a:pt x="4033091" y="1281389"/>
                  </a:lnTo>
                  <a:lnTo>
                    <a:pt x="4051777" y="1326527"/>
                  </a:lnTo>
                  <a:lnTo>
                    <a:pt x="4070076" y="1371937"/>
                  </a:lnTo>
                  <a:lnTo>
                    <a:pt x="4087987" y="1417616"/>
                  </a:lnTo>
                  <a:lnTo>
                    <a:pt x="4105508" y="1463560"/>
                  </a:lnTo>
                  <a:lnTo>
                    <a:pt x="4122635" y="1509767"/>
                  </a:lnTo>
                  <a:lnTo>
                    <a:pt x="4139365" y="1556233"/>
                  </a:lnTo>
                  <a:lnTo>
                    <a:pt x="4155697" y="1602955"/>
                  </a:lnTo>
                  <a:lnTo>
                    <a:pt x="4171628" y="1649930"/>
                  </a:lnTo>
                  <a:lnTo>
                    <a:pt x="4187155" y="1697154"/>
                  </a:lnTo>
                  <a:lnTo>
                    <a:pt x="4202275" y="1744626"/>
                  </a:lnTo>
                  <a:lnTo>
                    <a:pt x="4216986" y="1792341"/>
                  </a:lnTo>
                  <a:lnTo>
                    <a:pt x="4231286" y="1840296"/>
                  </a:lnTo>
                  <a:lnTo>
                    <a:pt x="4245171" y="1888489"/>
                  </a:lnTo>
                  <a:lnTo>
                    <a:pt x="4258639" y="1936915"/>
                  </a:lnTo>
                  <a:lnTo>
                    <a:pt x="4271688" y="1985573"/>
                  </a:lnTo>
                  <a:lnTo>
                    <a:pt x="4284314" y="2034458"/>
                  </a:lnTo>
                  <a:lnTo>
                    <a:pt x="4296516" y="2083568"/>
                  </a:lnTo>
                  <a:lnTo>
                    <a:pt x="4308291" y="2132900"/>
                  </a:lnTo>
                  <a:lnTo>
                    <a:pt x="4319635" y="2182450"/>
                  </a:lnTo>
                  <a:lnTo>
                    <a:pt x="4330547" y="2232215"/>
                  </a:lnTo>
                  <a:lnTo>
                    <a:pt x="4341024" y="2282193"/>
                  </a:lnTo>
                  <a:lnTo>
                    <a:pt x="4351064" y="2332379"/>
                  </a:lnTo>
                  <a:lnTo>
                    <a:pt x="4360663" y="2382771"/>
                  </a:lnTo>
                  <a:lnTo>
                    <a:pt x="4369819" y="2433366"/>
                  </a:lnTo>
                  <a:lnTo>
                    <a:pt x="4378529" y="2484160"/>
                  </a:lnTo>
                  <a:lnTo>
                    <a:pt x="4386792" y="2535151"/>
                  </a:lnTo>
                  <a:lnTo>
                    <a:pt x="4394604" y="2586335"/>
                  </a:lnTo>
                  <a:lnTo>
                    <a:pt x="4401962" y="2637709"/>
                  </a:lnTo>
                  <a:lnTo>
                    <a:pt x="4408865" y="2689271"/>
                  </a:lnTo>
                  <a:lnTo>
                    <a:pt x="4415309" y="2741016"/>
                  </a:lnTo>
                  <a:lnTo>
                    <a:pt x="4421292" y="2792941"/>
                  </a:lnTo>
                  <a:lnTo>
                    <a:pt x="4426811" y="2845045"/>
                  </a:lnTo>
                  <a:lnTo>
                    <a:pt x="4431864" y="2897322"/>
                  </a:lnTo>
                  <a:lnTo>
                    <a:pt x="4436448" y="2949771"/>
                  </a:lnTo>
                  <a:lnTo>
                    <a:pt x="4440561" y="3002388"/>
                  </a:lnTo>
                  <a:lnTo>
                    <a:pt x="4444199" y="3055170"/>
                  </a:lnTo>
                  <a:lnTo>
                    <a:pt x="4447361" y="3108114"/>
                  </a:lnTo>
                  <a:lnTo>
                    <a:pt x="4450043" y="3161216"/>
                  </a:lnTo>
                  <a:lnTo>
                    <a:pt x="4452244" y="3214474"/>
                  </a:lnTo>
                  <a:lnTo>
                    <a:pt x="4453960" y="3267885"/>
                  </a:lnTo>
                  <a:lnTo>
                    <a:pt x="4455189" y="3321445"/>
                  </a:lnTo>
                  <a:lnTo>
                    <a:pt x="4455928" y="3375151"/>
                  </a:lnTo>
                  <a:lnTo>
                    <a:pt x="4456176" y="3429000"/>
                  </a:lnTo>
                  <a:lnTo>
                    <a:pt x="4455928" y="3482848"/>
                  </a:lnTo>
                  <a:lnTo>
                    <a:pt x="4455189" y="3536554"/>
                  </a:lnTo>
                  <a:lnTo>
                    <a:pt x="4453960" y="3590114"/>
                  </a:lnTo>
                  <a:lnTo>
                    <a:pt x="4452244" y="3643525"/>
                  </a:lnTo>
                  <a:lnTo>
                    <a:pt x="4450043" y="3696783"/>
                  </a:lnTo>
                  <a:lnTo>
                    <a:pt x="4447361" y="3749886"/>
                  </a:lnTo>
                  <a:lnTo>
                    <a:pt x="4444199" y="3802830"/>
                  </a:lnTo>
                  <a:lnTo>
                    <a:pt x="4440561" y="3855612"/>
                  </a:lnTo>
                  <a:lnTo>
                    <a:pt x="4436448" y="3908229"/>
                  </a:lnTo>
                  <a:lnTo>
                    <a:pt x="4431864" y="3960678"/>
                  </a:lnTo>
                  <a:lnTo>
                    <a:pt x="4426811" y="4012956"/>
                  </a:lnTo>
                  <a:lnTo>
                    <a:pt x="4421292" y="4065059"/>
                  </a:lnTo>
                  <a:lnTo>
                    <a:pt x="4415309" y="4116985"/>
                  </a:lnTo>
                  <a:lnTo>
                    <a:pt x="4408865" y="4168730"/>
                  </a:lnTo>
                  <a:lnTo>
                    <a:pt x="4401962" y="4220292"/>
                  </a:lnTo>
                  <a:lnTo>
                    <a:pt x="4394604" y="4271666"/>
                  </a:lnTo>
                  <a:lnTo>
                    <a:pt x="4386792" y="4322850"/>
                  </a:lnTo>
                  <a:lnTo>
                    <a:pt x="4378529" y="4373841"/>
                  </a:lnTo>
                  <a:lnTo>
                    <a:pt x="4369819" y="4424636"/>
                  </a:lnTo>
                  <a:lnTo>
                    <a:pt x="4360663" y="4475231"/>
                  </a:lnTo>
                  <a:lnTo>
                    <a:pt x="4351064" y="4525623"/>
                  </a:lnTo>
                  <a:lnTo>
                    <a:pt x="4341024" y="4575810"/>
                  </a:lnTo>
                  <a:lnTo>
                    <a:pt x="4330547" y="4625787"/>
                  </a:lnTo>
                  <a:lnTo>
                    <a:pt x="4319635" y="4675553"/>
                  </a:lnTo>
                  <a:lnTo>
                    <a:pt x="4308291" y="4725103"/>
                  </a:lnTo>
                  <a:lnTo>
                    <a:pt x="4296516" y="4774434"/>
                  </a:lnTo>
                  <a:lnTo>
                    <a:pt x="4284314" y="4823545"/>
                  </a:lnTo>
                  <a:lnTo>
                    <a:pt x="4271688" y="4872430"/>
                  </a:lnTo>
                  <a:lnTo>
                    <a:pt x="4258639" y="4921088"/>
                  </a:lnTo>
                  <a:lnTo>
                    <a:pt x="4245171" y="4969514"/>
                  </a:lnTo>
                  <a:lnTo>
                    <a:pt x="4231286" y="5017707"/>
                  </a:lnTo>
                  <a:lnTo>
                    <a:pt x="4216986" y="5065662"/>
                  </a:lnTo>
                  <a:lnTo>
                    <a:pt x="4202275" y="5113377"/>
                  </a:lnTo>
                  <a:lnTo>
                    <a:pt x="4187155" y="5160848"/>
                  </a:lnTo>
                  <a:lnTo>
                    <a:pt x="4171628" y="5208072"/>
                  </a:lnTo>
                  <a:lnTo>
                    <a:pt x="4155697" y="5255047"/>
                  </a:lnTo>
                  <a:lnTo>
                    <a:pt x="4139365" y="5301769"/>
                  </a:lnTo>
                  <a:lnTo>
                    <a:pt x="4122635" y="5348234"/>
                  </a:lnTo>
                  <a:lnTo>
                    <a:pt x="4105508" y="5394440"/>
                  </a:lnTo>
                  <a:lnTo>
                    <a:pt x="4087987" y="5440384"/>
                  </a:lnTo>
                  <a:lnTo>
                    <a:pt x="4070076" y="5486062"/>
                  </a:lnTo>
                  <a:lnTo>
                    <a:pt x="4051777" y="5531472"/>
                  </a:lnTo>
                  <a:lnTo>
                    <a:pt x="4033091" y="5576610"/>
                  </a:lnTo>
                  <a:lnTo>
                    <a:pt x="4014023" y="5621472"/>
                  </a:lnTo>
                  <a:lnTo>
                    <a:pt x="3994574" y="5666057"/>
                  </a:lnTo>
                  <a:lnTo>
                    <a:pt x="3974747" y="5710360"/>
                  </a:lnTo>
                  <a:lnTo>
                    <a:pt x="3954545" y="5754379"/>
                  </a:lnTo>
                  <a:lnTo>
                    <a:pt x="3933970" y="5798110"/>
                  </a:lnTo>
                  <a:lnTo>
                    <a:pt x="3913025" y="5841550"/>
                  </a:lnTo>
                  <a:lnTo>
                    <a:pt x="3891712" y="5884697"/>
                  </a:lnTo>
                  <a:lnTo>
                    <a:pt x="3870035" y="5927547"/>
                  </a:lnTo>
                  <a:lnTo>
                    <a:pt x="3847995" y="5970096"/>
                  </a:lnTo>
                  <a:lnTo>
                    <a:pt x="3825595" y="6012342"/>
                  </a:lnTo>
                  <a:lnTo>
                    <a:pt x="3802838" y="6054282"/>
                  </a:lnTo>
                  <a:lnTo>
                    <a:pt x="3779727" y="6095912"/>
                  </a:lnTo>
                  <a:lnTo>
                    <a:pt x="3756264" y="6137229"/>
                  </a:lnTo>
                  <a:lnTo>
                    <a:pt x="3732452" y="6178231"/>
                  </a:lnTo>
                  <a:lnTo>
                    <a:pt x="3708292" y="6218913"/>
                  </a:lnTo>
                  <a:lnTo>
                    <a:pt x="3683789" y="6259273"/>
                  </a:lnTo>
                  <a:lnTo>
                    <a:pt x="3658944" y="6299308"/>
                  </a:lnTo>
                  <a:lnTo>
                    <a:pt x="3633760" y="6339015"/>
                  </a:lnTo>
                  <a:lnTo>
                    <a:pt x="3608240" y="6378390"/>
                  </a:lnTo>
                  <a:lnTo>
                    <a:pt x="3582386" y="6417430"/>
                  </a:lnTo>
                  <a:lnTo>
                    <a:pt x="3556201" y="6456132"/>
                  </a:lnTo>
                  <a:lnTo>
                    <a:pt x="3529688" y="6494494"/>
                  </a:lnTo>
                  <a:lnTo>
                    <a:pt x="3502848" y="6532511"/>
                  </a:lnTo>
                  <a:lnTo>
                    <a:pt x="3475685" y="6570181"/>
                  </a:lnTo>
                  <a:lnTo>
                    <a:pt x="3448202" y="6607500"/>
                  </a:lnTo>
                  <a:lnTo>
                    <a:pt x="3420400" y="6644466"/>
                  </a:lnTo>
                  <a:lnTo>
                    <a:pt x="3392283" y="6681075"/>
                  </a:lnTo>
                  <a:lnTo>
                    <a:pt x="3363852" y="6717324"/>
                  </a:lnTo>
                  <a:lnTo>
                    <a:pt x="3335112" y="6753210"/>
                  </a:lnTo>
                  <a:lnTo>
                    <a:pt x="3306064" y="6788730"/>
                  </a:lnTo>
                  <a:lnTo>
                    <a:pt x="3243072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447540" cy="6858000"/>
            </a:xfrm>
            <a:custGeom>
              <a:avLst/>
              <a:gdLst/>
              <a:ahLst/>
              <a:cxnLst/>
              <a:rect l="l" t="t" r="r" b="b"/>
              <a:pathLst>
                <a:path w="4447540" h="6858000">
                  <a:moveTo>
                    <a:pt x="3233928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33928" y="6857999"/>
                  </a:lnTo>
                  <a:lnTo>
                    <a:pt x="3296920" y="6788730"/>
                  </a:lnTo>
                  <a:lnTo>
                    <a:pt x="3325968" y="6753210"/>
                  </a:lnTo>
                  <a:lnTo>
                    <a:pt x="3354708" y="6717324"/>
                  </a:lnTo>
                  <a:lnTo>
                    <a:pt x="3383139" y="6681075"/>
                  </a:lnTo>
                  <a:lnTo>
                    <a:pt x="3411256" y="6644466"/>
                  </a:lnTo>
                  <a:lnTo>
                    <a:pt x="3439058" y="6607500"/>
                  </a:lnTo>
                  <a:lnTo>
                    <a:pt x="3466541" y="6570181"/>
                  </a:lnTo>
                  <a:lnTo>
                    <a:pt x="3493704" y="6532511"/>
                  </a:lnTo>
                  <a:lnTo>
                    <a:pt x="3520544" y="6494494"/>
                  </a:lnTo>
                  <a:lnTo>
                    <a:pt x="3547057" y="6456132"/>
                  </a:lnTo>
                  <a:lnTo>
                    <a:pt x="3573242" y="6417430"/>
                  </a:lnTo>
                  <a:lnTo>
                    <a:pt x="3599096" y="6378390"/>
                  </a:lnTo>
                  <a:lnTo>
                    <a:pt x="3624616" y="6339015"/>
                  </a:lnTo>
                  <a:lnTo>
                    <a:pt x="3649800" y="6299308"/>
                  </a:lnTo>
                  <a:lnTo>
                    <a:pt x="3674645" y="6259273"/>
                  </a:lnTo>
                  <a:lnTo>
                    <a:pt x="3699148" y="6218913"/>
                  </a:lnTo>
                  <a:lnTo>
                    <a:pt x="3723308" y="6178231"/>
                  </a:lnTo>
                  <a:lnTo>
                    <a:pt x="3747120" y="6137229"/>
                  </a:lnTo>
                  <a:lnTo>
                    <a:pt x="3770583" y="6095912"/>
                  </a:lnTo>
                  <a:lnTo>
                    <a:pt x="3793694" y="6054282"/>
                  </a:lnTo>
                  <a:lnTo>
                    <a:pt x="3816451" y="6012342"/>
                  </a:lnTo>
                  <a:lnTo>
                    <a:pt x="3838851" y="5970096"/>
                  </a:lnTo>
                  <a:lnTo>
                    <a:pt x="3860891" y="5927547"/>
                  </a:lnTo>
                  <a:lnTo>
                    <a:pt x="3882568" y="5884697"/>
                  </a:lnTo>
                  <a:lnTo>
                    <a:pt x="3903881" y="5841550"/>
                  </a:lnTo>
                  <a:lnTo>
                    <a:pt x="3924826" y="5798110"/>
                  </a:lnTo>
                  <a:lnTo>
                    <a:pt x="3945401" y="5754379"/>
                  </a:lnTo>
                  <a:lnTo>
                    <a:pt x="3965603" y="5710360"/>
                  </a:lnTo>
                  <a:lnTo>
                    <a:pt x="3985430" y="5666057"/>
                  </a:lnTo>
                  <a:lnTo>
                    <a:pt x="4004879" y="5621472"/>
                  </a:lnTo>
                  <a:lnTo>
                    <a:pt x="4023947" y="5576610"/>
                  </a:lnTo>
                  <a:lnTo>
                    <a:pt x="4042633" y="5531472"/>
                  </a:lnTo>
                  <a:lnTo>
                    <a:pt x="4060932" y="5486062"/>
                  </a:lnTo>
                  <a:lnTo>
                    <a:pt x="4078843" y="5440384"/>
                  </a:lnTo>
                  <a:lnTo>
                    <a:pt x="4096364" y="5394440"/>
                  </a:lnTo>
                  <a:lnTo>
                    <a:pt x="4113491" y="5348234"/>
                  </a:lnTo>
                  <a:lnTo>
                    <a:pt x="4130221" y="5301769"/>
                  </a:lnTo>
                  <a:lnTo>
                    <a:pt x="4146553" y="5255047"/>
                  </a:lnTo>
                  <a:lnTo>
                    <a:pt x="4162484" y="5208072"/>
                  </a:lnTo>
                  <a:lnTo>
                    <a:pt x="4178011" y="5160848"/>
                  </a:lnTo>
                  <a:lnTo>
                    <a:pt x="4193131" y="5113377"/>
                  </a:lnTo>
                  <a:lnTo>
                    <a:pt x="4207842" y="5065662"/>
                  </a:lnTo>
                  <a:lnTo>
                    <a:pt x="4222142" y="5017707"/>
                  </a:lnTo>
                  <a:lnTo>
                    <a:pt x="4236027" y="4969514"/>
                  </a:lnTo>
                  <a:lnTo>
                    <a:pt x="4249495" y="4921088"/>
                  </a:lnTo>
                  <a:lnTo>
                    <a:pt x="4262544" y="4872430"/>
                  </a:lnTo>
                  <a:lnTo>
                    <a:pt x="4275170" y="4823545"/>
                  </a:lnTo>
                  <a:lnTo>
                    <a:pt x="4287372" y="4774434"/>
                  </a:lnTo>
                  <a:lnTo>
                    <a:pt x="4299147" y="4725103"/>
                  </a:lnTo>
                  <a:lnTo>
                    <a:pt x="4310491" y="4675553"/>
                  </a:lnTo>
                  <a:lnTo>
                    <a:pt x="4321403" y="4625787"/>
                  </a:lnTo>
                  <a:lnTo>
                    <a:pt x="4331880" y="4575810"/>
                  </a:lnTo>
                  <a:lnTo>
                    <a:pt x="4341920" y="4525623"/>
                  </a:lnTo>
                  <a:lnTo>
                    <a:pt x="4351519" y="4475231"/>
                  </a:lnTo>
                  <a:lnTo>
                    <a:pt x="4360675" y="4424636"/>
                  </a:lnTo>
                  <a:lnTo>
                    <a:pt x="4369385" y="4373841"/>
                  </a:lnTo>
                  <a:lnTo>
                    <a:pt x="4377648" y="4322850"/>
                  </a:lnTo>
                  <a:lnTo>
                    <a:pt x="4385460" y="4271666"/>
                  </a:lnTo>
                  <a:lnTo>
                    <a:pt x="4392818" y="4220292"/>
                  </a:lnTo>
                  <a:lnTo>
                    <a:pt x="4399721" y="4168730"/>
                  </a:lnTo>
                  <a:lnTo>
                    <a:pt x="4406165" y="4116985"/>
                  </a:lnTo>
                  <a:lnTo>
                    <a:pt x="4412148" y="4065059"/>
                  </a:lnTo>
                  <a:lnTo>
                    <a:pt x="4417667" y="4012956"/>
                  </a:lnTo>
                  <a:lnTo>
                    <a:pt x="4422720" y="3960678"/>
                  </a:lnTo>
                  <a:lnTo>
                    <a:pt x="4427304" y="3908229"/>
                  </a:lnTo>
                  <a:lnTo>
                    <a:pt x="4431417" y="3855612"/>
                  </a:lnTo>
                  <a:lnTo>
                    <a:pt x="4435055" y="3802830"/>
                  </a:lnTo>
                  <a:lnTo>
                    <a:pt x="4438217" y="3749886"/>
                  </a:lnTo>
                  <a:lnTo>
                    <a:pt x="4440899" y="3696783"/>
                  </a:lnTo>
                  <a:lnTo>
                    <a:pt x="4443100" y="3643525"/>
                  </a:lnTo>
                  <a:lnTo>
                    <a:pt x="4444816" y="3590114"/>
                  </a:lnTo>
                  <a:lnTo>
                    <a:pt x="4446045" y="3536554"/>
                  </a:lnTo>
                  <a:lnTo>
                    <a:pt x="4446784" y="3482848"/>
                  </a:lnTo>
                  <a:lnTo>
                    <a:pt x="4447032" y="3429000"/>
                  </a:lnTo>
                  <a:lnTo>
                    <a:pt x="4446784" y="3375151"/>
                  </a:lnTo>
                  <a:lnTo>
                    <a:pt x="4446045" y="3321445"/>
                  </a:lnTo>
                  <a:lnTo>
                    <a:pt x="4444816" y="3267885"/>
                  </a:lnTo>
                  <a:lnTo>
                    <a:pt x="4443100" y="3214474"/>
                  </a:lnTo>
                  <a:lnTo>
                    <a:pt x="4440899" y="3161216"/>
                  </a:lnTo>
                  <a:lnTo>
                    <a:pt x="4438217" y="3108114"/>
                  </a:lnTo>
                  <a:lnTo>
                    <a:pt x="4435055" y="3055170"/>
                  </a:lnTo>
                  <a:lnTo>
                    <a:pt x="4431417" y="3002388"/>
                  </a:lnTo>
                  <a:lnTo>
                    <a:pt x="4427304" y="2949771"/>
                  </a:lnTo>
                  <a:lnTo>
                    <a:pt x="4422720" y="2897322"/>
                  </a:lnTo>
                  <a:lnTo>
                    <a:pt x="4417667" y="2845045"/>
                  </a:lnTo>
                  <a:lnTo>
                    <a:pt x="4412148" y="2792941"/>
                  </a:lnTo>
                  <a:lnTo>
                    <a:pt x="4406165" y="2741016"/>
                  </a:lnTo>
                  <a:lnTo>
                    <a:pt x="4399721" y="2689271"/>
                  </a:lnTo>
                  <a:lnTo>
                    <a:pt x="4392818" y="2637709"/>
                  </a:lnTo>
                  <a:lnTo>
                    <a:pt x="4385460" y="2586335"/>
                  </a:lnTo>
                  <a:lnTo>
                    <a:pt x="4377648" y="2535151"/>
                  </a:lnTo>
                  <a:lnTo>
                    <a:pt x="4369385" y="2484160"/>
                  </a:lnTo>
                  <a:lnTo>
                    <a:pt x="4360675" y="2433366"/>
                  </a:lnTo>
                  <a:lnTo>
                    <a:pt x="4351519" y="2382771"/>
                  </a:lnTo>
                  <a:lnTo>
                    <a:pt x="4341920" y="2332379"/>
                  </a:lnTo>
                  <a:lnTo>
                    <a:pt x="4331880" y="2282193"/>
                  </a:lnTo>
                  <a:lnTo>
                    <a:pt x="4321403" y="2232215"/>
                  </a:lnTo>
                  <a:lnTo>
                    <a:pt x="4310491" y="2182450"/>
                  </a:lnTo>
                  <a:lnTo>
                    <a:pt x="4299147" y="2132900"/>
                  </a:lnTo>
                  <a:lnTo>
                    <a:pt x="4287372" y="2083568"/>
                  </a:lnTo>
                  <a:lnTo>
                    <a:pt x="4275170" y="2034458"/>
                  </a:lnTo>
                  <a:lnTo>
                    <a:pt x="4262544" y="1985573"/>
                  </a:lnTo>
                  <a:lnTo>
                    <a:pt x="4249495" y="1936915"/>
                  </a:lnTo>
                  <a:lnTo>
                    <a:pt x="4236027" y="1888489"/>
                  </a:lnTo>
                  <a:lnTo>
                    <a:pt x="4222142" y="1840296"/>
                  </a:lnTo>
                  <a:lnTo>
                    <a:pt x="4207842" y="1792341"/>
                  </a:lnTo>
                  <a:lnTo>
                    <a:pt x="4193131" y="1744626"/>
                  </a:lnTo>
                  <a:lnTo>
                    <a:pt x="4178011" y="1697154"/>
                  </a:lnTo>
                  <a:lnTo>
                    <a:pt x="4162484" y="1649930"/>
                  </a:lnTo>
                  <a:lnTo>
                    <a:pt x="4146553" y="1602955"/>
                  </a:lnTo>
                  <a:lnTo>
                    <a:pt x="4130221" y="1556233"/>
                  </a:lnTo>
                  <a:lnTo>
                    <a:pt x="4113491" y="1509767"/>
                  </a:lnTo>
                  <a:lnTo>
                    <a:pt x="4096364" y="1463560"/>
                  </a:lnTo>
                  <a:lnTo>
                    <a:pt x="4078843" y="1417616"/>
                  </a:lnTo>
                  <a:lnTo>
                    <a:pt x="4060932" y="1371937"/>
                  </a:lnTo>
                  <a:lnTo>
                    <a:pt x="4042633" y="1326527"/>
                  </a:lnTo>
                  <a:lnTo>
                    <a:pt x="4023947" y="1281389"/>
                  </a:lnTo>
                  <a:lnTo>
                    <a:pt x="4004879" y="1236526"/>
                  </a:lnTo>
                  <a:lnTo>
                    <a:pt x="3985430" y="1191941"/>
                  </a:lnTo>
                  <a:lnTo>
                    <a:pt x="3965603" y="1147637"/>
                  </a:lnTo>
                  <a:lnTo>
                    <a:pt x="3945401" y="1103617"/>
                  </a:lnTo>
                  <a:lnTo>
                    <a:pt x="3924826" y="1059885"/>
                  </a:lnTo>
                  <a:lnTo>
                    <a:pt x="3903881" y="1016443"/>
                  </a:lnTo>
                  <a:lnTo>
                    <a:pt x="3882568" y="973296"/>
                  </a:lnTo>
                  <a:lnTo>
                    <a:pt x="3860891" y="930445"/>
                  </a:lnTo>
                  <a:lnTo>
                    <a:pt x="3838851" y="887894"/>
                  </a:lnTo>
                  <a:lnTo>
                    <a:pt x="3816451" y="845647"/>
                  </a:lnTo>
                  <a:lnTo>
                    <a:pt x="3793694" y="803706"/>
                  </a:lnTo>
                  <a:lnTo>
                    <a:pt x="3770583" y="762074"/>
                  </a:lnTo>
                  <a:lnTo>
                    <a:pt x="3747120" y="720756"/>
                  </a:lnTo>
                  <a:lnTo>
                    <a:pt x="3723308" y="679753"/>
                  </a:lnTo>
                  <a:lnTo>
                    <a:pt x="3699148" y="639068"/>
                  </a:lnTo>
                  <a:lnTo>
                    <a:pt x="3674645" y="598706"/>
                  </a:lnTo>
                  <a:lnTo>
                    <a:pt x="3649800" y="558669"/>
                  </a:lnTo>
                  <a:lnTo>
                    <a:pt x="3624616" y="518961"/>
                  </a:lnTo>
                  <a:lnTo>
                    <a:pt x="3599096" y="479584"/>
                  </a:lnTo>
                  <a:lnTo>
                    <a:pt x="3573242" y="440542"/>
                  </a:lnTo>
                  <a:lnTo>
                    <a:pt x="3547057" y="401837"/>
                  </a:lnTo>
                  <a:lnTo>
                    <a:pt x="3520544" y="363473"/>
                  </a:lnTo>
                  <a:lnTo>
                    <a:pt x="3493704" y="325454"/>
                  </a:lnTo>
                  <a:lnTo>
                    <a:pt x="3466541" y="287781"/>
                  </a:lnTo>
                  <a:lnTo>
                    <a:pt x="3439058" y="250459"/>
                  </a:lnTo>
                  <a:lnTo>
                    <a:pt x="3411256" y="213491"/>
                  </a:lnTo>
                  <a:lnTo>
                    <a:pt x="3383139" y="176879"/>
                  </a:lnTo>
                  <a:lnTo>
                    <a:pt x="3354708" y="140627"/>
                  </a:lnTo>
                  <a:lnTo>
                    <a:pt x="3325968" y="104738"/>
                  </a:lnTo>
                  <a:lnTo>
                    <a:pt x="3296920" y="69215"/>
                  </a:lnTo>
                  <a:lnTo>
                    <a:pt x="3233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9986" y="1520190"/>
            <a:ext cx="23920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/>
              <a:t>Web</a:t>
            </a:r>
            <a:r>
              <a:rPr dirty="0" sz="2800" spc="-70"/>
              <a:t> </a:t>
            </a:r>
            <a:r>
              <a:rPr dirty="0" sz="2800" spc="-10"/>
              <a:t>Scraping</a:t>
            </a:r>
            <a:endParaRPr sz="2800"/>
          </a:p>
        </p:txBody>
      </p:sp>
      <p:grpSp>
        <p:nvGrpSpPr>
          <p:cNvPr id="8" name="object 8"/>
          <p:cNvGrpSpPr/>
          <p:nvPr/>
        </p:nvGrpSpPr>
        <p:grpSpPr>
          <a:xfrm>
            <a:off x="0" y="1426463"/>
            <a:ext cx="3779520" cy="1035050"/>
            <a:chOff x="0" y="1426463"/>
            <a:chExt cx="3779520" cy="1035050"/>
          </a:xfrm>
        </p:grpSpPr>
        <p:sp>
          <p:nvSpPr>
            <p:cNvPr id="9" name="object 9"/>
            <p:cNvSpPr/>
            <p:nvPr/>
          </p:nvSpPr>
          <p:spPr>
            <a:xfrm>
              <a:off x="0" y="1426463"/>
              <a:ext cx="128270" cy="654050"/>
            </a:xfrm>
            <a:custGeom>
              <a:avLst/>
              <a:gdLst/>
              <a:ahLst/>
              <a:cxnLst/>
              <a:rect l="l" t="t" r="r" b="b"/>
              <a:pathLst>
                <a:path w="128270" h="654050">
                  <a:moveTo>
                    <a:pt x="128016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128016" y="653796"/>
                  </a:lnTo>
                  <a:lnTo>
                    <a:pt x="12801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96240" y="2442972"/>
              <a:ext cx="3383279" cy="18415"/>
            </a:xfrm>
            <a:custGeom>
              <a:avLst/>
              <a:gdLst/>
              <a:ahLst/>
              <a:cxnLst/>
              <a:rect l="l" t="t" r="r" b="b"/>
              <a:pathLst>
                <a:path w="3383279" h="18414">
                  <a:moveTo>
                    <a:pt x="3383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383279" y="18287"/>
                  </a:lnTo>
                  <a:lnTo>
                    <a:pt x="3383279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49986" y="2716783"/>
            <a:ext cx="3196590" cy="181292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41300" marR="5080" indent="-228600">
              <a:lnSpc>
                <a:spcPts val="1839"/>
              </a:lnSpc>
              <a:spcBef>
                <a:spcPts val="3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700" spc="-20">
                <a:latin typeface="Microsoft YaHei"/>
                <a:cs typeface="Microsoft YaHei"/>
              </a:rPr>
              <a:t>Web </a:t>
            </a:r>
            <a:r>
              <a:rPr dirty="0" sz="1700">
                <a:latin typeface="Microsoft YaHei"/>
                <a:cs typeface="Microsoft YaHei"/>
              </a:rPr>
              <a:t>scraping </a:t>
            </a:r>
            <a:r>
              <a:rPr dirty="0" sz="1700" spc="-5">
                <a:latin typeface="Microsoft YaHei"/>
                <a:cs typeface="Microsoft YaHei"/>
              </a:rPr>
              <a:t>refers </a:t>
            </a:r>
            <a:r>
              <a:rPr dirty="0" sz="1700" spc="-10">
                <a:latin typeface="Microsoft YaHei"/>
                <a:cs typeface="Microsoft YaHei"/>
              </a:rPr>
              <a:t>to </a:t>
            </a:r>
            <a:r>
              <a:rPr dirty="0" sz="1700" spc="-5">
                <a:latin typeface="Microsoft YaHei"/>
                <a:cs typeface="Microsoft YaHei"/>
              </a:rPr>
              <a:t>the </a:t>
            </a:r>
            <a:r>
              <a:rPr dirty="0" sz="1700">
                <a:latin typeface="Microsoft YaHei"/>
                <a:cs typeface="Microsoft YaHei"/>
              </a:rPr>
              <a:t> </a:t>
            </a:r>
            <a:r>
              <a:rPr dirty="0" sz="1700" spc="-5">
                <a:latin typeface="Microsoft YaHei"/>
                <a:cs typeface="Microsoft YaHei"/>
              </a:rPr>
              <a:t>process </a:t>
            </a:r>
            <a:r>
              <a:rPr dirty="0" sz="1700" spc="-20">
                <a:latin typeface="Microsoft YaHei"/>
                <a:cs typeface="Microsoft YaHei"/>
              </a:rPr>
              <a:t>of </a:t>
            </a:r>
            <a:r>
              <a:rPr dirty="0" sz="1700" spc="-5">
                <a:latin typeface="Microsoft YaHei"/>
                <a:cs typeface="Microsoft YaHei"/>
              </a:rPr>
              <a:t>extracting </a:t>
            </a:r>
            <a:r>
              <a:rPr dirty="0" sz="1700" spc="-20">
                <a:latin typeface="Microsoft YaHei"/>
                <a:cs typeface="Microsoft YaHei"/>
              </a:rPr>
              <a:t>of </a:t>
            </a:r>
            <a:r>
              <a:rPr dirty="0" sz="1700">
                <a:latin typeface="Microsoft YaHei"/>
                <a:cs typeface="Microsoft YaHei"/>
              </a:rPr>
              <a:t>data </a:t>
            </a:r>
            <a:r>
              <a:rPr dirty="0" sz="1700" spc="-495">
                <a:latin typeface="Microsoft YaHei"/>
                <a:cs typeface="Microsoft YaHei"/>
              </a:rPr>
              <a:t> </a:t>
            </a:r>
            <a:r>
              <a:rPr dirty="0" sz="1700" spc="-10">
                <a:latin typeface="Microsoft YaHei"/>
                <a:cs typeface="Microsoft YaHei"/>
              </a:rPr>
              <a:t>from</a:t>
            </a:r>
            <a:r>
              <a:rPr dirty="0" sz="1700" spc="-20">
                <a:latin typeface="Microsoft YaHei"/>
                <a:cs typeface="Microsoft YaHei"/>
              </a:rPr>
              <a:t> </a:t>
            </a:r>
            <a:r>
              <a:rPr dirty="0" sz="1700" spc="-5">
                <a:latin typeface="Microsoft YaHei"/>
                <a:cs typeface="Microsoft YaHei"/>
              </a:rPr>
              <a:t>websites.</a:t>
            </a:r>
            <a:endParaRPr sz="1700">
              <a:latin typeface="Microsoft YaHei"/>
              <a:cs typeface="Microsoft YaHei"/>
            </a:endParaRPr>
          </a:p>
          <a:p>
            <a:pPr marL="241300" marR="90170" indent="-228600">
              <a:lnSpc>
                <a:spcPct val="90000"/>
              </a:lnSpc>
              <a:spcBef>
                <a:spcPts val="9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700" spc="-15">
                <a:latin typeface="Microsoft YaHei"/>
                <a:cs typeface="Microsoft YaHei"/>
              </a:rPr>
              <a:t>Typically</a:t>
            </a:r>
            <a:r>
              <a:rPr dirty="0" sz="1700" spc="-50">
                <a:latin typeface="Microsoft YaHei"/>
                <a:cs typeface="Microsoft YaHei"/>
              </a:rPr>
              <a:t> </a:t>
            </a:r>
            <a:r>
              <a:rPr dirty="0" sz="1700">
                <a:latin typeface="Microsoft YaHei"/>
                <a:cs typeface="Microsoft YaHei"/>
              </a:rPr>
              <a:t>using</a:t>
            </a:r>
            <a:r>
              <a:rPr dirty="0" sz="1700" spc="-55">
                <a:latin typeface="Microsoft YaHei"/>
                <a:cs typeface="Microsoft YaHei"/>
              </a:rPr>
              <a:t> </a:t>
            </a:r>
            <a:r>
              <a:rPr dirty="0" sz="1700">
                <a:latin typeface="Microsoft YaHei"/>
                <a:cs typeface="Microsoft YaHei"/>
              </a:rPr>
              <a:t>bots/spiders </a:t>
            </a:r>
            <a:r>
              <a:rPr dirty="0" sz="1700" spc="-484">
                <a:latin typeface="Microsoft YaHei"/>
                <a:cs typeface="Microsoft YaHei"/>
              </a:rPr>
              <a:t> </a:t>
            </a:r>
            <a:r>
              <a:rPr dirty="0" sz="1700" spc="-10">
                <a:latin typeface="Microsoft YaHei"/>
                <a:cs typeface="Microsoft YaHei"/>
              </a:rPr>
              <a:t>to </a:t>
            </a:r>
            <a:r>
              <a:rPr dirty="0" sz="1700" spc="-5">
                <a:latin typeface="Microsoft YaHei"/>
                <a:cs typeface="Microsoft YaHei"/>
              </a:rPr>
              <a:t>automatically navigate </a:t>
            </a:r>
            <a:r>
              <a:rPr dirty="0" sz="1700">
                <a:latin typeface="Microsoft YaHei"/>
                <a:cs typeface="Microsoft YaHei"/>
              </a:rPr>
              <a:t> </a:t>
            </a:r>
            <a:r>
              <a:rPr dirty="0" sz="1700" spc="-5">
                <a:latin typeface="Microsoft YaHei"/>
                <a:cs typeface="Microsoft YaHei"/>
              </a:rPr>
              <a:t>through web pages and </a:t>
            </a:r>
            <a:r>
              <a:rPr dirty="0" sz="1700">
                <a:latin typeface="Microsoft YaHei"/>
                <a:cs typeface="Microsoft YaHei"/>
              </a:rPr>
              <a:t> </a:t>
            </a:r>
            <a:r>
              <a:rPr dirty="0" sz="1700" spc="-5">
                <a:latin typeface="Microsoft YaHei"/>
                <a:cs typeface="Microsoft YaHei"/>
              </a:rPr>
              <a:t>extract</a:t>
            </a:r>
            <a:r>
              <a:rPr dirty="0" sz="1700" spc="-20">
                <a:latin typeface="Microsoft YaHei"/>
                <a:cs typeface="Microsoft YaHei"/>
              </a:rPr>
              <a:t> </a:t>
            </a:r>
            <a:r>
              <a:rPr dirty="0" sz="1700">
                <a:latin typeface="Microsoft YaHei"/>
                <a:cs typeface="Microsoft YaHei"/>
              </a:rPr>
              <a:t>data</a:t>
            </a:r>
            <a:endParaRPr sz="1700">
              <a:latin typeface="Microsoft YaHei"/>
              <a:cs typeface="Microsoft YaHe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1184" y="1178052"/>
            <a:ext cx="6922007" cy="46024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80559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7E7E7E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7E7E7E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7E7E7E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34647" y="6430162"/>
            <a:ext cx="205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48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60972" y="5949188"/>
            <a:ext cx="44469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ahoma"/>
                <a:cs typeface="Tahoma"/>
              </a:rPr>
              <a:t>https://</a:t>
            </a:r>
            <a:r>
              <a:rPr dirty="0" sz="1200" spc="-10">
                <a:latin typeface="Tahoma"/>
                <a:cs typeface="Tahoma"/>
                <a:hlinkClick r:id="rId4"/>
              </a:rPr>
              <a:t>www.development-tutorial.com/basic-structure-html-page/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60742" y="2757677"/>
            <a:ext cx="3856354" cy="290322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241300" marR="200025" indent="-228600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Microsoft YaHei"/>
                <a:cs typeface="Microsoft YaHei"/>
              </a:rPr>
              <a:t>HTML </a:t>
            </a:r>
            <a:r>
              <a:rPr dirty="0" sz="2200">
                <a:latin typeface="Microsoft YaHei"/>
                <a:cs typeface="Microsoft YaHei"/>
              </a:rPr>
              <a:t>(Hypertext </a:t>
            </a:r>
            <a:r>
              <a:rPr dirty="0" sz="2200" spc="-10">
                <a:latin typeface="Microsoft YaHei"/>
                <a:cs typeface="Microsoft YaHei"/>
              </a:rPr>
              <a:t>Markup </a:t>
            </a:r>
            <a:r>
              <a:rPr dirty="0" sz="2200" spc="-64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Language):</a:t>
            </a:r>
            <a:r>
              <a:rPr dirty="0" sz="2200" spc="-5">
                <a:latin typeface="Microsoft YaHei"/>
                <a:cs typeface="Microsoft YaHei"/>
              </a:rPr>
              <a:t> a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>
                <a:latin typeface="Microsoft YaHei"/>
                <a:cs typeface="Microsoft YaHei"/>
              </a:rPr>
              <a:t>hypertext 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markup</a:t>
            </a:r>
            <a:r>
              <a:rPr dirty="0" sz="2200" spc="-10">
                <a:latin typeface="Microsoft YaHei"/>
                <a:cs typeface="Microsoft YaHei"/>
              </a:rPr>
              <a:t> language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for 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creating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web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pages</a:t>
            </a:r>
            <a:endParaRPr sz="2200">
              <a:latin typeface="Microsoft YaHei"/>
              <a:cs typeface="Microsoft YaHei"/>
            </a:endParaRPr>
          </a:p>
          <a:p>
            <a:pPr marL="241300" marR="5080" indent="-228600">
              <a:lnSpc>
                <a:spcPct val="90000"/>
              </a:lnSpc>
              <a:spcBef>
                <a:spcPts val="10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Microsoft YaHei"/>
                <a:cs typeface="Microsoft YaHei"/>
              </a:rPr>
              <a:t>HTML uses tags </a:t>
            </a:r>
            <a:r>
              <a:rPr dirty="0" sz="2200" spc="-10">
                <a:latin typeface="Microsoft YaHei"/>
                <a:cs typeface="Microsoft YaHei"/>
              </a:rPr>
              <a:t>for </a:t>
            </a:r>
            <a:r>
              <a:rPr dirty="0" sz="2200" spc="-5">
                <a:latin typeface="Microsoft YaHei"/>
                <a:cs typeface="Microsoft YaHei"/>
              </a:rPr>
              <a:t>titles, 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headings, </a:t>
            </a:r>
            <a:r>
              <a:rPr dirty="0" sz="2200" spc="-10">
                <a:latin typeface="Microsoft YaHei"/>
                <a:cs typeface="Microsoft YaHei"/>
              </a:rPr>
              <a:t>paragraphs, </a:t>
            </a:r>
            <a:r>
              <a:rPr dirty="0" sz="2200" spc="-5">
                <a:latin typeface="Microsoft YaHei"/>
                <a:cs typeface="Microsoft YaHei"/>
              </a:rPr>
              <a:t>lists, </a:t>
            </a:r>
            <a:r>
              <a:rPr dirty="0" sz="2200" spc="-64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tables, embedded images, 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etc.,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20">
                <a:latin typeface="Microsoft YaHei"/>
                <a:cs typeface="Microsoft YaHei"/>
              </a:rPr>
              <a:t>to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describe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the 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structure </a:t>
            </a:r>
            <a:r>
              <a:rPr dirty="0" sz="2200" spc="-30">
                <a:latin typeface="Microsoft YaHei"/>
                <a:cs typeface="Microsoft YaHei"/>
              </a:rPr>
              <a:t>of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web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page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9819" y="6067755"/>
            <a:ext cx="5760085" cy="570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latin typeface="Tahoma"/>
                <a:cs typeface="Tahoma"/>
              </a:rPr>
              <a:t>https://</a:t>
            </a:r>
            <a:r>
              <a:rPr dirty="0" sz="1400" spc="-15">
                <a:latin typeface="Tahoma"/>
                <a:cs typeface="Tahoma"/>
                <a:hlinkClick r:id="rId2"/>
              </a:rPr>
              <a:t>www.etutorialspoint.com/index.php/basic-html/html-elements</a:t>
            </a:r>
            <a:endParaRPr sz="14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1170"/>
              </a:spcBef>
            </a:pPr>
            <a:r>
              <a:rPr dirty="0" sz="1200" spc="-40">
                <a:solidFill>
                  <a:srgbClr val="888888"/>
                </a:solidFill>
                <a:latin typeface="Microsoft YaHei"/>
                <a:cs typeface="Microsoft YaHei"/>
              </a:rPr>
              <a:t>TAO 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Yida@SUSTECH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49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080" y="2516123"/>
            <a:ext cx="5811012" cy="35112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339" y="997965"/>
            <a:ext cx="771715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How</a:t>
            </a:r>
            <a:r>
              <a:rPr dirty="0" spc="-15"/>
              <a:t> </a:t>
            </a:r>
            <a:r>
              <a:rPr dirty="0" spc="-20"/>
              <a:t>are</a:t>
            </a:r>
            <a:r>
              <a:rPr dirty="0" spc="-15"/>
              <a:t> </a:t>
            </a:r>
            <a:r>
              <a:rPr dirty="0" spc="-10"/>
              <a:t>web</a:t>
            </a:r>
            <a:r>
              <a:rPr dirty="0" spc="-15"/>
              <a:t> pages</a:t>
            </a:r>
            <a:r>
              <a:rPr dirty="0" spc="5"/>
              <a:t> </a:t>
            </a:r>
            <a:r>
              <a:rPr dirty="0" spc="-15"/>
              <a:t>created?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7246" y="6425590"/>
            <a:ext cx="1397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dirty="0" sz="1200" spc="-15">
                <a:solidFill>
                  <a:srgbClr val="888888"/>
                </a:solidFill>
                <a:latin typeface="Tahoma"/>
                <a:cs typeface="Tahoma"/>
              </a:rPr>
              <a:t>A</a:t>
            </a:r>
            <a:r>
              <a:rPr dirty="0" sz="1200" spc="55">
                <a:solidFill>
                  <a:srgbClr val="888888"/>
                </a:solidFill>
                <a:latin typeface="Tahoma"/>
                <a:cs typeface="Tahoma"/>
              </a:rPr>
              <a:t>O</a:t>
            </a:r>
            <a:r>
              <a:rPr dirty="0" sz="1200" spc="-5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888888"/>
                </a:solidFill>
                <a:latin typeface="Tahoma"/>
                <a:cs typeface="Tahoma"/>
              </a:rPr>
              <a:t>Yi</a:t>
            </a:r>
            <a:r>
              <a:rPr dirty="0" sz="1200" spc="-20">
                <a:solidFill>
                  <a:srgbClr val="888888"/>
                </a:solidFill>
                <a:latin typeface="Tahoma"/>
                <a:cs typeface="Tahoma"/>
              </a:rPr>
              <a:t>d</a:t>
            </a:r>
            <a:r>
              <a:rPr dirty="0" sz="1200" spc="-15">
                <a:solidFill>
                  <a:srgbClr val="888888"/>
                </a:solidFill>
                <a:latin typeface="Tahoma"/>
                <a:cs typeface="Tahoma"/>
              </a:rPr>
              <a:t>a@</a:t>
            </a:r>
            <a:r>
              <a:rPr dirty="0" sz="1200" spc="-15">
                <a:solidFill>
                  <a:srgbClr val="888888"/>
                </a:solidFill>
                <a:latin typeface="Tahoma"/>
                <a:cs typeface="Tahoma"/>
              </a:rPr>
              <a:t>S</a:t>
            </a:r>
            <a:r>
              <a:rPr dirty="0" sz="1200" spc="10">
                <a:solidFill>
                  <a:srgbClr val="888888"/>
                </a:solidFill>
                <a:latin typeface="Tahoma"/>
                <a:cs typeface="Tahoma"/>
              </a:rPr>
              <a:t>U</a:t>
            </a:r>
            <a:r>
              <a:rPr dirty="0" sz="1200" spc="-60">
                <a:solidFill>
                  <a:srgbClr val="888888"/>
                </a:solidFill>
                <a:latin typeface="Tahoma"/>
                <a:cs typeface="Tahoma"/>
              </a:rPr>
              <a:t>S</a:t>
            </a:r>
            <a:r>
              <a:rPr dirty="0" sz="1200" spc="-30">
                <a:solidFill>
                  <a:srgbClr val="888888"/>
                </a:solidFill>
                <a:latin typeface="Tahoma"/>
                <a:cs typeface="Tahoma"/>
              </a:rPr>
              <a:t>TECH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87861" y="6425590"/>
            <a:ext cx="187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888888"/>
                </a:solidFill>
                <a:latin typeface="Tahoma"/>
                <a:cs typeface="Tahoma"/>
              </a:rPr>
              <a:t>50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0045" y="3037154"/>
            <a:ext cx="1982470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solidFill>
                  <a:srgbClr val="EC7C30"/>
                </a:solidFill>
                <a:latin typeface="Comic Sans MS"/>
                <a:cs typeface="Comic Sans MS"/>
              </a:rPr>
              <a:t>What</a:t>
            </a:r>
            <a:r>
              <a:rPr dirty="0" sz="2000" spc="-4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z="2000">
                <a:solidFill>
                  <a:srgbClr val="EC7C30"/>
                </a:solidFill>
                <a:latin typeface="Comic Sans MS"/>
                <a:cs typeface="Comic Sans MS"/>
              </a:rPr>
              <a:t>if</a:t>
            </a:r>
            <a:r>
              <a:rPr dirty="0" sz="2000" spc="-2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z="2000">
                <a:solidFill>
                  <a:srgbClr val="EC7C30"/>
                </a:solidFill>
                <a:latin typeface="Comic Sans MS"/>
                <a:cs typeface="Comic Sans MS"/>
              </a:rPr>
              <a:t>we</a:t>
            </a:r>
            <a:r>
              <a:rPr dirty="0" sz="2000" spc="-3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z="2000" spc="-5">
                <a:solidFill>
                  <a:srgbClr val="EC7C30"/>
                </a:solidFill>
                <a:latin typeface="Comic Sans MS"/>
                <a:cs typeface="Comic Sans MS"/>
              </a:rPr>
              <a:t>want </a:t>
            </a:r>
            <a:r>
              <a:rPr dirty="0" sz="2000" spc="-58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z="2000" spc="-5">
                <a:solidFill>
                  <a:srgbClr val="EC7C30"/>
                </a:solidFill>
                <a:latin typeface="Comic Sans MS"/>
                <a:cs typeface="Comic Sans MS"/>
              </a:rPr>
              <a:t>to find the </a:t>
            </a:r>
            <a:r>
              <a:rPr dirty="0" sz="2000">
                <a:solidFill>
                  <a:srgbClr val="EC7C30"/>
                </a:solidFill>
                <a:latin typeface="Comic Sans MS"/>
                <a:cs typeface="Comic Sans MS"/>
              </a:rPr>
              <a:t>html </a:t>
            </a:r>
            <a:r>
              <a:rPr dirty="0" sz="2000" spc="-58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z="2000" spc="-5">
                <a:solidFill>
                  <a:srgbClr val="EC7C30"/>
                </a:solidFill>
                <a:latin typeface="Comic Sans MS"/>
                <a:cs typeface="Comic Sans MS"/>
              </a:rPr>
              <a:t>element for </a:t>
            </a:r>
            <a:r>
              <a:rPr dirty="0" sz="2000">
                <a:solidFill>
                  <a:srgbClr val="EC7C30"/>
                </a:solidFill>
                <a:latin typeface="Comic Sans MS"/>
                <a:cs typeface="Comic Sans MS"/>
              </a:rPr>
              <a:t>a </a:t>
            </a:r>
            <a:r>
              <a:rPr dirty="0" sz="2000" spc="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z="2000" spc="-5">
                <a:solidFill>
                  <a:srgbClr val="EC7C30"/>
                </a:solidFill>
                <a:latin typeface="Comic Sans MS"/>
                <a:cs typeface="Comic Sans MS"/>
              </a:rPr>
              <a:t>specific</a:t>
            </a:r>
            <a:r>
              <a:rPr dirty="0" sz="2000" spc="-2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z="2000" spc="-5">
                <a:solidFill>
                  <a:srgbClr val="EC7C30"/>
                </a:solidFill>
                <a:latin typeface="Comic Sans MS"/>
                <a:cs typeface="Comic Sans MS"/>
              </a:rPr>
              <a:t>part?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4392" y="1719072"/>
            <a:ext cx="6992111" cy="42885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96888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Inspecting</a:t>
            </a:r>
            <a:r>
              <a:rPr dirty="0" spc="-20"/>
              <a:t> </a:t>
            </a:r>
            <a:r>
              <a:rPr dirty="0"/>
              <a:t>the HTML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/>
              <a:t> an</a:t>
            </a:r>
            <a:r>
              <a:rPr dirty="0" spc="-5"/>
              <a:t> element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96888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Inspecting</a:t>
            </a:r>
            <a:r>
              <a:rPr dirty="0" spc="-20"/>
              <a:t> </a:t>
            </a:r>
            <a:r>
              <a:rPr dirty="0"/>
              <a:t>the HTML</a:t>
            </a:r>
            <a:r>
              <a:rPr dirty="0" spc="-10"/>
              <a:t> </a:t>
            </a:r>
            <a:r>
              <a:rPr dirty="0" spc="-5"/>
              <a:t>for</a:t>
            </a:r>
            <a:r>
              <a:rPr dirty="0"/>
              <a:t> an</a:t>
            </a:r>
            <a:r>
              <a:rPr dirty="0" spc="-5"/>
              <a:t> element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355" y="1408175"/>
            <a:ext cx="9649968" cy="48524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3238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51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736" y="2485886"/>
            <a:ext cx="9558655" cy="313118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 spc="-20" b="1">
                <a:latin typeface="Microsoft YaHei"/>
                <a:cs typeface="Microsoft YaHei"/>
              </a:rPr>
              <a:t>Static</a:t>
            </a:r>
            <a:r>
              <a:rPr dirty="0" sz="2400" spc="-10" b="1">
                <a:latin typeface="Microsoft YaHei"/>
                <a:cs typeface="Microsoft YaHei"/>
              </a:rPr>
              <a:t> web</a:t>
            </a:r>
            <a:r>
              <a:rPr dirty="0" sz="2400" spc="-5" b="1">
                <a:latin typeface="Microsoft YaHei"/>
                <a:cs typeface="Microsoft YaHei"/>
              </a:rPr>
              <a:t> pages</a:t>
            </a:r>
            <a:endParaRPr sz="2400">
              <a:latin typeface="Microsoft YaHei"/>
              <a:cs typeface="Microsoft YaHei"/>
            </a:endParaRPr>
          </a:p>
          <a:p>
            <a:pPr lvl="1" marL="698500" marR="116839" indent="-228600">
              <a:lnSpc>
                <a:spcPts val="2160"/>
              </a:lnSpc>
              <a:spcBef>
                <a:spcPts val="55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Microsoft YaHei"/>
                <a:cs typeface="Microsoft YaHei"/>
              </a:rPr>
              <a:t>Server-side rendered </a:t>
            </a:r>
            <a:r>
              <a:rPr dirty="0" sz="2000" spc="-5">
                <a:latin typeface="Microsoft YaHei"/>
                <a:cs typeface="Microsoft YaHei"/>
              </a:rPr>
              <a:t>HTML: web page is delivered </a:t>
            </a:r>
            <a:r>
              <a:rPr dirty="0" sz="2000" spc="-10">
                <a:latin typeface="Microsoft YaHei"/>
                <a:cs typeface="Microsoft YaHei"/>
              </a:rPr>
              <a:t>to </a:t>
            </a:r>
            <a:r>
              <a:rPr dirty="0" sz="2000">
                <a:latin typeface="Microsoft YaHei"/>
                <a:cs typeface="Microsoft YaHei"/>
              </a:rPr>
              <a:t>the </a:t>
            </a:r>
            <a:r>
              <a:rPr dirty="0" sz="2000" spc="-5">
                <a:latin typeface="Microsoft YaHei"/>
                <a:cs typeface="Microsoft YaHei"/>
              </a:rPr>
              <a:t>user </a:t>
            </a:r>
            <a:r>
              <a:rPr dirty="0" sz="2000">
                <a:latin typeface="Microsoft YaHei"/>
                <a:cs typeface="Microsoft YaHei"/>
              </a:rPr>
              <a:t>exactly as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stored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in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the</a:t>
            </a:r>
            <a:r>
              <a:rPr dirty="0" sz="2000" spc="10">
                <a:latin typeface="Microsoft YaHei"/>
                <a:cs typeface="Microsoft YaHei"/>
              </a:rPr>
              <a:t> </a:t>
            </a:r>
            <a:r>
              <a:rPr dirty="0" sz="2000" spc="15">
                <a:latin typeface="Microsoft YaHei"/>
                <a:cs typeface="Microsoft YaHei"/>
              </a:rPr>
              <a:t>server</a:t>
            </a:r>
            <a:endParaRPr sz="20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latin typeface="Microsoft YaHei"/>
                <a:cs typeface="Microsoft YaHei"/>
              </a:rPr>
              <a:t>HTML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is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fixed</a:t>
            </a:r>
            <a:endParaRPr sz="20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 b="1">
                <a:latin typeface="Microsoft YaHei"/>
                <a:cs typeface="Microsoft YaHei"/>
              </a:rPr>
              <a:t>Dynamic</a:t>
            </a:r>
            <a:r>
              <a:rPr dirty="0" sz="2400" spc="-45" b="1">
                <a:latin typeface="Microsoft YaHei"/>
                <a:cs typeface="Microsoft YaHei"/>
              </a:rPr>
              <a:t> </a:t>
            </a:r>
            <a:r>
              <a:rPr dirty="0" sz="2400" spc="-10" b="1">
                <a:latin typeface="Microsoft YaHei"/>
                <a:cs typeface="Microsoft YaHei"/>
              </a:rPr>
              <a:t>web</a:t>
            </a:r>
            <a:r>
              <a:rPr dirty="0" sz="2400" spc="-15" b="1">
                <a:latin typeface="Microsoft YaHei"/>
                <a:cs typeface="Microsoft YaHei"/>
              </a:rPr>
              <a:t> </a:t>
            </a:r>
            <a:r>
              <a:rPr dirty="0" sz="2400" spc="-5" b="1">
                <a:latin typeface="Microsoft YaHei"/>
                <a:cs typeface="Microsoft YaHei"/>
              </a:rPr>
              <a:t>pages</a:t>
            </a:r>
            <a:endParaRPr sz="2400">
              <a:latin typeface="Microsoft YaHei"/>
              <a:cs typeface="Microsoft YaHei"/>
            </a:endParaRPr>
          </a:p>
          <a:p>
            <a:pPr lvl="1" marL="698500" marR="589280" indent="-228600">
              <a:lnSpc>
                <a:spcPts val="2160"/>
              </a:lnSpc>
              <a:spcBef>
                <a:spcPts val="55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 spc="-5">
                <a:latin typeface="Microsoft YaHei"/>
                <a:cs typeface="Microsoft YaHei"/>
              </a:rPr>
              <a:t>JavaScript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rendered</a:t>
            </a:r>
            <a:r>
              <a:rPr dirty="0" sz="2000" spc="-5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HTML:</a:t>
            </a:r>
            <a:r>
              <a:rPr dirty="0" sz="2000" spc="-5">
                <a:latin typeface="Microsoft YaHei"/>
                <a:cs typeface="Microsoft YaHei"/>
              </a:rPr>
              <a:t> web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page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content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is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created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dynamically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using </a:t>
            </a:r>
            <a:r>
              <a:rPr dirty="0" sz="2000">
                <a:latin typeface="Microsoft YaHei"/>
                <a:cs typeface="Microsoft YaHei"/>
              </a:rPr>
              <a:t>JS</a:t>
            </a:r>
            <a:endParaRPr sz="20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latin typeface="Microsoft YaHei"/>
                <a:cs typeface="Microsoft YaHei"/>
              </a:rPr>
              <a:t>HTML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is</a:t>
            </a:r>
            <a:r>
              <a:rPr dirty="0" sz="2000">
                <a:latin typeface="Microsoft YaHei"/>
                <a:cs typeface="Microsoft YaHei"/>
              </a:rPr>
              <a:t> changing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(e.g.,</a:t>
            </a:r>
            <a:r>
              <a:rPr dirty="0" sz="2000" spc="-5">
                <a:latin typeface="Microsoft YaHei"/>
                <a:cs typeface="Microsoft YaHei"/>
              </a:rPr>
              <a:t> scrolling</a:t>
            </a:r>
            <a:r>
              <a:rPr dirty="0" sz="2000" spc="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down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web page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to</a:t>
            </a:r>
            <a:r>
              <a:rPr dirty="0" sz="2000" spc="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get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the</a:t>
            </a:r>
            <a:r>
              <a:rPr dirty="0" sz="2000" spc="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news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feed)</a:t>
            </a:r>
            <a:endParaRPr sz="20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latin typeface="Microsoft YaHei"/>
                <a:cs typeface="Microsoft YaHei"/>
              </a:rPr>
              <a:t>Needs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other</a:t>
            </a:r>
            <a:r>
              <a:rPr dirty="0" sz="2000" spc="1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advanced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scraping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strategy/libraries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4267" y="6450584"/>
            <a:ext cx="1287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888888"/>
                </a:solidFill>
                <a:latin typeface="Microsoft YaHei"/>
                <a:cs typeface="Microsoft YaHei"/>
              </a:rPr>
              <a:t>TAO</a:t>
            </a:r>
            <a:r>
              <a:rPr dirty="0" sz="1000" spc="-50">
                <a:solidFill>
                  <a:srgbClr val="888888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Microsoft YaHei"/>
                <a:cs typeface="Microsoft YaHei"/>
              </a:rPr>
              <a:t>Yida@SUSTECH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9931" y="6450584"/>
            <a:ext cx="1752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888888"/>
                </a:solidFill>
                <a:latin typeface="Microsoft YaHei"/>
                <a:cs typeface="Microsoft YaHei"/>
              </a:rPr>
              <a:t>52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9736" y="1193037"/>
            <a:ext cx="710945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40585" algn="l"/>
              </a:tabLst>
            </a:pPr>
            <a:r>
              <a:rPr dirty="0" sz="4000" spc="-30"/>
              <a:t>Static</a:t>
            </a:r>
            <a:r>
              <a:rPr dirty="0" sz="4000" spc="25"/>
              <a:t> </a:t>
            </a:r>
            <a:r>
              <a:rPr dirty="0" sz="4000" spc="-5"/>
              <a:t>vs	Dynamic</a:t>
            </a:r>
            <a:r>
              <a:rPr dirty="0" sz="4000" spc="-15"/>
              <a:t> </a:t>
            </a:r>
            <a:r>
              <a:rPr dirty="0" sz="4000" spc="-45"/>
              <a:t>Web</a:t>
            </a:r>
            <a:r>
              <a:rPr dirty="0" sz="4000" spc="-5"/>
              <a:t> </a:t>
            </a:r>
            <a:r>
              <a:rPr dirty="0" sz="4000" spc="-35"/>
              <a:t>Pages</a:t>
            </a:r>
            <a:endParaRPr sz="4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83845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5"/>
              <a:t>Java</a:t>
            </a:r>
            <a:r>
              <a:rPr dirty="0" spc="-5"/>
              <a:t> Libraries </a:t>
            </a:r>
            <a:r>
              <a:rPr dirty="0"/>
              <a:t>for</a:t>
            </a:r>
            <a:r>
              <a:rPr dirty="0" spc="-20"/>
              <a:t> </a:t>
            </a:r>
            <a:r>
              <a:rPr dirty="0" spc="-35"/>
              <a:t>Web</a:t>
            </a:r>
            <a:r>
              <a:rPr dirty="0" spc="-20"/>
              <a:t> </a:t>
            </a:r>
            <a:r>
              <a:rPr dirty="0" spc="-5"/>
              <a:t>Scraping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31850" y="1819401"/>
            <a:ext cx="3298825" cy="4363720"/>
            <a:chOff x="831850" y="1819401"/>
            <a:chExt cx="3298825" cy="4363720"/>
          </a:xfrm>
        </p:grpSpPr>
        <p:sp>
          <p:nvSpPr>
            <p:cNvPr id="7" name="object 7"/>
            <p:cNvSpPr/>
            <p:nvPr/>
          </p:nvSpPr>
          <p:spPr>
            <a:xfrm>
              <a:off x="838200" y="1825751"/>
              <a:ext cx="3286125" cy="4351020"/>
            </a:xfrm>
            <a:custGeom>
              <a:avLst/>
              <a:gdLst/>
              <a:ahLst/>
              <a:cxnLst/>
              <a:rect l="l" t="t" r="r" b="b"/>
              <a:pathLst>
                <a:path w="3286125" h="4351020">
                  <a:moveTo>
                    <a:pt x="3285744" y="0"/>
                  </a:moveTo>
                  <a:lnTo>
                    <a:pt x="0" y="0"/>
                  </a:lnTo>
                  <a:lnTo>
                    <a:pt x="0" y="4351020"/>
                  </a:lnTo>
                  <a:lnTo>
                    <a:pt x="3285744" y="4351020"/>
                  </a:lnTo>
                  <a:lnTo>
                    <a:pt x="3285744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38200" y="1825751"/>
              <a:ext cx="3286125" cy="4351020"/>
            </a:xfrm>
            <a:custGeom>
              <a:avLst/>
              <a:gdLst/>
              <a:ahLst/>
              <a:cxnLst/>
              <a:rect l="l" t="t" r="r" b="b"/>
              <a:pathLst>
                <a:path w="3286125" h="4351020">
                  <a:moveTo>
                    <a:pt x="0" y="4351020"/>
                  </a:moveTo>
                  <a:lnTo>
                    <a:pt x="3285744" y="4351020"/>
                  </a:lnTo>
                  <a:lnTo>
                    <a:pt x="3285744" y="0"/>
                  </a:lnTo>
                  <a:lnTo>
                    <a:pt x="0" y="0"/>
                  </a:lnTo>
                  <a:lnTo>
                    <a:pt x="0" y="4351020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8800" y="2260091"/>
              <a:ext cx="1304925" cy="1306195"/>
            </a:xfrm>
            <a:custGeom>
              <a:avLst/>
              <a:gdLst/>
              <a:ahLst/>
              <a:cxnLst/>
              <a:rect l="l" t="t" r="r" b="b"/>
              <a:pathLst>
                <a:path w="1304925" h="1306195">
                  <a:moveTo>
                    <a:pt x="652272" y="0"/>
                  </a:moveTo>
                  <a:lnTo>
                    <a:pt x="603584" y="1791"/>
                  </a:lnTo>
                  <a:lnTo>
                    <a:pt x="555870" y="7080"/>
                  </a:lnTo>
                  <a:lnTo>
                    <a:pt x="509255" y="15740"/>
                  </a:lnTo>
                  <a:lnTo>
                    <a:pt x="463865" y="27647"/>
                  </a:lnTo>
                  <a:lnTo>
                    <a:pt x="419826" y="42672"/>
                  </a:lnTo>
                  <a:lnTo>
                    <a:pt x="377264" y="60691"/>
                  </a:lnTo>
                  <a:lnTo>
                    <a:pt x="336306" y="81576"/>
                  </a:lnTo>
                  <a:lnTo>
                    <a:pt x="297076" y="105202"/>
                  </a:lnTo>
                  <a:lnTo>
                    <a:pt x="259702" y="131443"/>
                  </a:lnTo>
                  <a:lnTo>
                    <a:pt x="224309" y="160171"/>
                  </a:lnTo>
                  <a:lnTo>
                    <a:pt x="191023" y="191261"/>
                  </a:lnTo>
                  <a:lnTo>
                    <a:pt x="159971" y="224587"/>
                  </a:lnTo>
                  <a:lnTo>
                    <a:pt x="131278" y="260023"/>
                  </a:lnTo>
                  <a:lnTo>
                    <a:pt x="105070" y="297441"/>
                  </a:lnTo>
                  <a:lnTo>
                    <a:pt x="81473" y="336716"/>
                  </a:lnTo>
                  <a:lnTo>
                    <a:pt x="60614" y="377722"/>
                  </a:lnTo>
                  <a:lnTo>
                    <a:pt x="42618" y="420333"/>
                  </a:lnTo>
                  <a:lnTo>
                    <a:pt x="27611" y="464422"/>
                  </a:lnTo>
                  <a:lnTo>
                    <a:pt x="15720" y="509862"/>
                  </a:lnTo>
                  <a:lnTo>
                    <a:pt x="7070" y="556529"/>
                  </a:lnTo>
                  <a:lnTo>
                    <a:pt x="1788" y="604294"/>
                  </a:lnTo>
                  <a:lnTo>
                    <a:pt x="0" y="653034"/>
                  </a:lnTo>
                  <a:lnTo>
                    <a:pt x="1788" y="701773"/>
                  </a:lnTo>
                  <a:lnTo>
                    <a:pt x="7070" y="749538"/>
                  </a:lnTo>
                  <a:lnTo>
                    <a:pt x="15720" y="796205"/>
                  </a:lnTo>
                  <a:lnTo>
                    <a:pt x="27611" y="841645"/>
                  </a:lnTo>
                  <a:lnTo>
                    <a:pt x="42618" y="885734"/>
                  </a:lnTo>
                  <a:lnTo>
                    <a:pt x="60614" y="928345"/>
                  </a:lnTo>
                  <a:lnTo>
                    <a:pt x="81473" y="969351"/>
                  </a:lnTo>
                  <a:lnTo>
                    <a:pt x="105070" y="1008626"/>
                  </a:lnTo>
                  <a:lnTo>
                    <a:pt x="131278" y="1046044"/>
                  </a:lnTo>
                  <a:lnTo>
                    <a:pt x="159971" y="1081480"/>
                  </a:lnTo>
                  <a:lnTo>
                    <a:pt x="191023" y="1114805"/>
                  </a:lnTo>
                  <a:lnTo>
                    <a:pt x="224309" y="1145896"/>
                  </a:lnTo>
                  <a:lnTo>
                    <a:pt x="259702" y="1174624"/>
                  </a:lnTo>
                  <a:lnTo>
                    <a:pt x="297076" y="1200865"/>
                  </a:lnTo>
                  <a:lnTo>
                    <a:pt x="336306" y="1224491"/>
                  </a:lnTo>
                  <a:lnTo>
                    <a:pt x="377264" y="1245376"/>
                  </a:lnTo>
                  <a:lnTo>
                    <a:pt x="419826" y="1263395"/>
                  </a:lnTo>
                  <a:lnTo>
                    <a:pt x="463865" y="1278420"/>
                  </a:lnTo>
                  <a:lnTo>
                    <a:pt x="509255" y="1290327"/>
                  </a:lnTo>
                  <a:lnTo>
                    <a:pt x="555870" y="1298987"/>
                  </a:lnTo>
                  <a:lnTo>
                    <a:pt x="603584" y="1304276"/>
                  </a:lnTo>
                  <a:lnTo>
                    <a:pt x="652272" y="1306068"/>
                  </a:lnTo>
                  <a:lnTo>
                    <a:pt x="700959" y="1304276"/>
                  </a:lnTo>
                  <a:lnTo>
                    <a:pt x="748673" y="1298987"/>
                  </a:lnTo>
                  <a:lnTo>
                    <a:pt x="795288" y="1290327"/>
                  </a:lnTo>
                  <a:lnTo>
                    <a:pt x="840678" y="1278420"/>
                  </a:lnTo>
                  <a:lnTo>
                    <a:pt x="884717" y="1263395"/>
                  </a:lnTo>
                  <a:lnTo>
                    <a:pt x="927279" y="1245376"/>
                  </a:lnTo>
                  <a:lnTo>
                    <a:pt x="968237" y="1224491"/>
                  </a:lnTo>
                  <a:lnTo>
                    <a:pt x="1007467" y="1200865"/>
                  </a:lnTo>
                  <a:lnTo>
                    <a:pt x="1044841" y="1174624"/>
                  </a:lnTo>
                  <a:lnTo>
                    <a:pt x="1080234" y="1145896"/>
                  </a:lnTo>
                  <a:lnTo>
                    <a:pt x="1113520" y="1114806"/>
                  </a:lnTo>
                  <a:lnTo>
                    <a:pt x="1144572" y="1081480"/>
                  </a:lnTo>
                  <a:lnTo>
                    <a:pt x="1173265" y="1046044"/>
                  </a:lnTo>
                  <a:lnTo>
                    <a:pt x="1199473" y="1008626"/>
                  </a:lnTo>
                  <a:lnTo>
                    <a:pt x="1223070" y="969351"/>
                  </a:lnTo>
                  <a:lnTo>
                    <a:pt x="1243929" y="928345"/>
                  </a:lnTo>
                  <a:lnTo>
                    <a:pt x="1261925" y="885734"/>
                  </a:lnTo>
                  <a:lnTo>
                    <a:pt x="1276932" y="841645"/>
                  </a:lnTo>
                  <a:lnTo>
                    <a:pt x="1288823" y="796205"/>
                  </a:lnTo>
                  <a:lnTo>
                    <a:pt x="1297473" y="749538"/>
                  </a:lnTo>
                  <a:lnTo>
                    <a:pt x="1302755" y="701773"/>
                  </a:lnTo>
                  <a:lnTo>
                    <a:pt x="1304544" y="653034"/>
                  </a:lnTo>
                  <a:lnTo>
                    <a:pt x="1302755" y="604294"/>
                  </a:lnTo>
                  <a:lnTo>
                    <a:pt x="1297473" y="556529"/>
                  </a:lnTo>
                  <a:lnTo>
                    <a:pt x="1288823" y="509862"/>
                  </a:lnTo>
                  <a:lnTo>
                    <a:pt x="1276932" y="464422"/>
                  </a:lnTo>
                  <a:lnTo>
                    <a:pt x="1261925" y="420333"/>
                  </a:lnTo>
                  <a:lnTo>
                    <a:pt x="1243929" y="377722"/>
                  </a:lnTo>
                  <a:lnTo>
                    <a:pt x="1223070" y="336716"/>
                  </a:lnTo>
                  <a:lnTo>
                    <a:pt x="1199473" y="297441"/>
                  </a:lnTo>
                  <a:lnTo>
                    <a:pt x="1173265" y="260023"/>
                  </a:lnTo>
                  <a:lnTo>
                    <a:pt x="1144572" y="224587"/>
                  </a:lnTo>
                  <a:lnTo>
                    <a:pt x="1113520" y="191262"/>
                  </a:lnTo>
                  <a:lnTo>
                    <a:pt x="1080234" y="160171"/>
                  </a:lnTo>
                  <a:lnTo>
                    <a:pt x="1044841" y="131443"/>
                  </a:lnTo>
                  <a:lnTo>
                    <a:pt x="1007467" y="105202"/>
                  </a:lnTo>
                  <a:lnTo>
                    <a:pt x="968237" y="81576"/>
                  </a:lnTo>
                  <a:lnTo>
                    <a:pt x="927279" y="60691"/>
                  </a:lnTo>
                  <a:lnTo>
                    <a:pt x="884717" y="42672"/>
                  </a:lnTo>
                  <a:lnTo>
                    <a:pt x="840678" y="27647"/>
                  </a:lnTo>
                  <a:lnTo>
                    <a:pt x="795288" y="15740"/>
                  </a:lnTo>
                  <a:lnTo>
                    <a:pt x="748673" y="7080"/>
                  </a:lnTo>
                  <a:lnTo>
                    <a:pt x="700959" y="1791"/>
                  </a:lnTo>
                  <a:lnTo>
                    <a:pt x="65227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28800" y="2260091"/>
              <a:ext cx="1304925" cy="1306195"/>
            </a:xfrm>
            <a:custGeom>
              <a:avLst/>
              <a:gdLst/>
              <a:ahLst/>
              <a:cxnLst/>
              <a:rect l="l" t="t" r="r" b="b"/>
              <a:pathLst>
                <a:path w="1304925" h="1306195">
                  <a:moveTo>
                    <a:pt x="0" y="653034"/>
                  </a:moveTo>
                  <a:lnTo>
                    <a:pt x="1788" y="604294"/>
                  </a:lnTo>
                  <a:lnTo>
                    <a:pt x="7070" y="556529"/>
                  </a:lnTo>
                  <a:lnTo>
                    <a:pt x="15720" y="509862"/>
                  </a:lnTo>
                  <a:lnTo>
                    <a:pt x="27611" y="464422"/>
                  </a:lnTo>
                  <a:lnTo>
                    <a:pt x="42618" y="420333"/>
                  </a:lnTo>
                  <a:lnTo>
                    <a:pt x="60614" y="377722"/>
                  </a:lnTo>
                  <a:lnTo>
                    <a:pt x="81473" y="336716"/>
                  </a:lnTo>
                  <a:lnTo>
                    <a:pt x="105070" y="297441"/>
                  </a:lnTo>
                  <a:lnTo>
                    <a:pt x="131278" y="260023"/>
                  </a:lnTo>
                  <a:lnTo>
                    <a:pt x="159971" y="224587"/>
                  </a:lnTo>
                  <a:lnTo>
                    <a:pt x="191023" y="191261"/>
                  </a:lnTo>
                  <a:lnTo>
                    <a:pt x="224309" y="160171"/>
                  </a:lnTo>
                  <a:lnTo>
                    <a:pt x="259702" y="131443"/>
                  </a:lnTo>
                  <a:lnTo>
                    <a:pt x="297076" y="105202"/>
                  </a:lnTo>
                  <a:lnTo>
                    <a:pt x="336306" y="81576"/>
                  </a:lnTo>
                  <a:lnTo>
                    <a:pt x="377264" y="60691"/>
                  </a:lnTo>
                  <a:lnTo>
                    <a:pt x="419826" y="42672"/>
                  </a:lnTo>
                  <a:lnTo>
                    <a:pt x="463865" y="27647"/>
                  </a:lnTo>
                  <a:lnTo>
                    <a:pt x="509255" y="15740"/>
                  </a:lnTo>
                  <a:lnTo>
                    <a:pt x="555870" y="7080"/>
                  </a:lnTo>
                  <a:lnTo>
                    <a:pt x="603584" y="1791"/>
                  </a:lnTo>
                  <a:lnTo>
                    <a:pt x="652272" y="0"/>
                  </a:lnTo>
                  <a:lnTo>
                    <a:pt x="700959" y="1791"/>
                  </a:lnTo>
                  <a:lnTo>
                    <a:pt x="748673" y="7080"/>
                  </a:lnTo>
                  <a:lnTo>
                    <a:pt x="795288" y="15740"/>
                  </a:lnTo>
                  <a:lnTo>
                    <a:pt x="840678" y="27647"/>
                  </a:lnTo>
                  <a:lnTo>
                    <a:pt x="884717" y="42672"/>
                  </a:lnTo>
                  <a:lnTo>
                    <a:pt x="927279" y="60691"/>
                  </a:lnTo>
                  <a:lnTo>
                    <a:pt x="968237" y="81576"/>
                  </a:lnTo>
                  <a:lnTo>
                    <a:pt x="1007467" y="105202"/>
                  </a:lnTo>
                  <a:lnTo>
                    <a:pt x="1044841" y="131443"/>
                  </a:lnTo>
                  <a:lnTo>
                    <a:pt x="1080234" y="160171"/>
                  </a:lnTo>
                  <a:lnTo>
                    <a:pt x="1113520" y="191262"/>
                  </a:lnTo>
                  <a:lnTo>
                    <a:pt x="1144572" y="224587"/>
                  </a:lnTo>
                  <a:lnTo>
                    <a:pt x="1173265" y="260023"/>
                  </a:lnTo>
                  <a:lnTo>
                    <a:pt x="1199473" y="297441"/>
                  </a:lnTo>
                  <a:lnTo>
                    <a:pt x="1223070" y="336716"/>
                  </a:lnTo>
                  <a:lnTo>
                    <a:pt x="1243929" y="377722"/>
                  </a:lnTo>
                  <a:lnTo>
                    <a:pt x="1261925" y="420333"/>
                  </a:lnTo>
                  <a:lnTo>
                    <a:pt x="1276932" y="464422"/>
                  </a:lnTo>
                  <a:lnTo>
                    <a:pt x="1288823" y="509862"/>
                  </a:lnTo>
                  <a:lnTo>
                    <a:pt x="1297473" y="556529"/>
                  </a:lnTo>
                  <a:lnTo>
                    <a:pt x="1302755" y="604294"/>
                  </a:lnTo>
                  <a:lnTo>
                    <a:pt x="1304544" y="653034"/>
                  </a:lnTo>
                  <a:lnTo>
                    <a:pt x="1302755" y="701773"/>
                  </a:lnTo>
                  <a:lnTo>
                    <a:pt x="1297473" y="749538"/>
                  </a:lnTo>
                  <a:lnTo>
                    <a:pt x="1288823" y="796205"/>
                  </a:lnTo>
                  <a:lnTo>
                    <a:pt x="1276932" y="841645"/>
                  </a:lnTo>
                  <a:lnTo>
                    <a:pt x="1261925" y="885734"/>
                  </a:lnTo>
                  <a:lnTo>
                    <a:pt x="1243929" y="928345"/>
                  </a:lnTo>
                  <a:lnTo>
                    <a:pt x="1223070" y="969351"/>
                  </a:lnTo>
                  <a:lnTo>
                    <a:pt x="1199473" y="1008626"/>
                  </a:lnTo>
                  <a:lnTo>
                    <a:pt x="1173265" y="1046044"/>
                  </a:lnTo>
                  <a:lnTo>
                    <a:pt x="1144572" y="1081480"/>
                  </a:lnTo>
                  <a:lnTo>
                    <a:pt x="1113520" y="1114806"/>
                  </a:lnTo>
                  <a:lnTo>
                    <a:pt x="1080234" y="1145896"/>
                  </a:lnTo>
                  <a:lnTo>
                    <a:pt x="1044841" y="1174624"/>
                  </a:lnTo>
                  <a:lnTo>
                    <a:pt x="1007467" y="1200865"/>
                  </a:lnTo>
                  <a:lnTo>
                    <a:pt x="968237" y="1224491"/>
                  </a:lnTo>
                  <a:lnTo>
                    <a:pt x="927279" y="1245376"/>
                  </a:lnTo>
                  <a:lnTo>
                    <a:pt x="884717" y="1263395"/>
                  </a:lnTo>
                  <a:lnTo>
                    <a:pt x="840678" y="1278420"/>
                  </a:lnTo>
                  <a:lnTo>
                    <a:pt x="795288" y="1290327"/>
                  </a:lnTo>
                  <a:lnTo>
                    <a:pt x="748673" y="1298987"/>
                  </a:lnTo>
                  <a:lnTo>
                    <a:pt x="700959" y="1304276"/>
                  </a:lnTo>
                  <a:lnTo>
                    <a:pt x="652272" y="1306068"/>
                  </a:lnTo>
                  <a:lnTo>
                    <a:pt x="603584" y="1304276"/>
                  </a:lnTo>
                  <a:lnTo>
                    <a:pt x="555870" y="1298987"/>
                  </a:lnTo>
                  <a:lnTo>
                    <a:pt x="509255" y="1290327"/>
                  </a:lnTo>
                  <a:lnTo>
                    <a:pt x="463865" y="1278420"/>
                  </a:lnTo>
                  <a:lnTo>
                    <a:pt x="419826" y="1263395"/>
                  </a:lnTo>
                  <a:lnTo>
                    <a:pt x="377264" y="1245376"/>
                  </a:lnTo>
                  <a:lnTo>
                    <a:pt x="336306" y="1224491"/>
                  </a:lnTo>
                  <a:lnTo>
                    <a:pt x="297076" y="1200865"/>
                  </a:lnTo>
                  <a:lnTo>
                    <a:pt x="259702" y="1174624"/>
                  </a:lnTo>
                  <a:lnTo>
                    <a:pt x="224309" y="1145896"/>
                  </a:lnTo>
                  <a:lnTo>
                    <a:pt x="191023" y="1114805"/>
                  </a:lnTo>
                  <a:lnTo>
                    <a:pt x="159971" y="1081480"/>
                  </a:lnTo>
                  <a:lnTo>
                    <a:pt x="131278" y="1046044"/>
                  </a:lnTo>
                  <a:lnTo>
                    <a:pt x="105070" y="1008626"/>
                  </a:lnTo>
                  <a:lnTo>
                    <a:pt x="81473" y="969351"/>
                  </a:lnTo>
                  <a:lnTo>
                    <a:pt x="60614" y="928345"/>
                  </a:lnTo>
                  <a:lnTo>
                    <a:pt x="42618" y="885734"/>
                  </a:lnTo>
                  <a:lnTo>
                    <a:pt x="27611" y="841645"/>
                  </a:lnTo>
                  <a:lnTo>
                    <a:pt x="15720" y="796205"/>
                  </a:lnTo>
                  <a:lnTo>
                    <a:pt x="7070" y="749538"/>
                  </a:lnTo>
                  <a:lnTo>
                    <a:pt x="1788" y="701773"/>
                  </a:lnTo>
                  <a:lnTo>
                    <a:pt x="0" y="653034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31850" y="2437257"/>
            <a:ext cx="3298825" cy="3089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800" spc="-9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4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ahoma"/>
              <a:cs typeface="Tahoma"/>
            </a:endParaRPr>
          </a:p>
          <a:p>
            <a:pPr marL="262255" marR="284480">
              <a:lnSpc>
                <a:spcPct val="101699"/>
              </a:lnSpc>
            </a:pPr>
            <a:r>
              <a:rPr dirty="0" sz="1600" spc="-65">
                <a:latin typeface="Tahoma"/>
                <a:cs typeface="Tahoma"/>
              </a:rPr>
              <a:t>Jsoup: </a:t>
            </a:r>
            <a:r>
              <a:rPr dirty="0" sz="1600" spc="-35">
                <a:latin typeface="Tahoma"/>
                <a:cs typeface="Tahoma"/>
              </a:rPr>
              <a:t>this </a:t>
            </a:r>
            <a:r>
              <a:rPr dirty="0" sz="1600" spc="-40">
                <a:latin typeface="Tahoma"/>
                <a:cs typeface="Tahoma"/>
              </a:rPr>
              <a:t>is </a:t>
            </a:r>
            <a:r>
              <a:rPr dirty="0" sz="1600" spc="-45">
                <a:latin typeface="Tahoma"/>
                <a:cs typeface="Tahoma"/>
              </a:rPr>
              <a:t>a </a:t>
            </a:r>
            <a:r>
              <a:rPr dirty="0" sz="1600" spc="-20">
                <a:latin typeface="Tahoma"/>
                <a:cs typeface="Tahoma"/>
              </a:rPr>
              <a:t>simple </a:t>
            </a:r>
            <a:r>
              <a:rPr dirty="0" sz="1600" spc="45">
                <a:latin typeface="Tahoma"/>
                <a:cs typeface="Tahoma"/>
              </a:rPr>
              <a:t>open- </a:t>
            </a:r>
            <a:r>
              <a:rPr dirty="0" sz="1600" spc="50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source</a:t>
            </a:r>
            <a:r>
              <a:rPr dirty="0" sz="1600" spc="35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library</a:t>
            </a:r>
            <a:r>
              <a:rPr dirty="0" sz="1600" spc="20">
                <a:latin typeface="Tahoma"/>
                <a:cs typeface="Tahoma"/>
              </a:rPr>
              <a:t> </a:t>
            </a:r>
            <a:r>
              <a:rPr dirty="0" sz="1600" spc="-30">
                <a:latin typeface="Tahoma"/>
                <a:cs typeface="Tahoma"/>
              </a:rPr>
              <a:t>that</a:t>
            </a:r>
            <a:r>
              <a:rPr dirty="0" sz="1600" spc="25">
                <a:latin typeface="Tahoma"/>
                <a:cs typeface="Tahoma"/>
              </a:rPr>
              <a:t> </a:t>
            </a:r>
            <a:r>
              <a:rPr dirty="0" sz="1600" spc="-15">
                <a:latin typeface="Tahoma"/>
                <a:cs typeface="Tahoma"/>
              </a:rPr>
              <a:t>provides </a:t>
            </a:r>
            <a:r>
              <a:rPr dirty="0" sz="1600" spc="-10">
                <a:latin typeface="Tahoma"/>
                <a:cs typeface="Tahoma"/>
              </a:rPr>
              <a:t> </a:t>
            </a:r>
            <a:r>
              <a:rPr dirty="0" sz="1600" spc="-45">
                <a:latin typeface="Tahoma"/>
                <a:cs typeface="Tahoma"/>
              </a:rPr>
              <a:t>very</a:t>
            </a:r>
            <a:r>
              <a:rPr dirty="0" sz="1600" spc="30">
                <a:latin typeface="Tahoma"/>
                <a:cs typeface="Tahoma"/>
              </a:rPr>
              <a:t> </a:t>
            </a:r>
            <a:r>
              <a:rPr dirty="0" sz="1600" spc="-20">
                <a:latin typeface="Tahoma"/>
                <a:cs typeface="Tahoma"/>
              </a:rPr>
              <a:t>convenient</a:t>
            </a:r>
            <a:r>
              <a:rPr dirty="0" sz="1600" spc="40">
                <a:latin typeface="Tahoma"/>
                <a:cs typeface="Tahoma"/>
              </a:rPr>
              <a:t> </a:t>
            </a:r>
            <a:r>
              <a:rPr dirty="0" sz="1600" spc="-20">
                <a:latin typeface="Tahoma"/>
                <a:cs typeface="Tahoma"/>
              </a:rPr>
              <a:t>functionality </a:t>
            </a:r>
            <a:r>
              <a:rPr dirty="0" sz="1600" spc="-15">
                <a:latin typeface="Tahoma"/>
                <a:cs typeface="Tahoma"/>
              </a:rPr>
              <a:t> for</a:t>
            </a:r>
            <a:r>
              <a:rPr dirty="0" sz="1600" spc="-80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extracting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 spc="-10">
                <a:latin typeface="Tahoma"/>
                <a:cs typeface="Tahoma"/>
              </a:rPr>
              <a:t>and</a:t>
            </a:r>
            <a:r>
              <a:rPr dirty="0" sz="1600" spc="-75">
                <a:latin typeface="Tahoma"/>
                <a:cs typeface="Tahoma"/>
              </a:rPr>
              <a:t> </a:t>
            </a:r>
            <a:r>
              <a:rPr dirty="0" sz="1600" spc="-15">
                <a:latin typeface="Tahoma"/>
                <a:cs typeface="Tahoma"/>
              </a:rPr>
              <a:t>manipulating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data</a:t>
            </a:r>
            <a:r>
              <a:rPr dirty="0" sz="1600" spc="-75">
                <a:latin typeface="Tahoma"/>
                <a:cs typeface="Tahoma"/>
              </a:rPr>
              <a:t> </a:t>
            </a:r>
            <a:r>
              <a:rPr dirty="0" sz="1600" spc="-10">
                <a:latin typeface="Tahoma"/>
                <a:cs typeface="Tahoma"/>
              </a:rPr>
              <a:t>by</a:t>
            </a:r>
            <a:r>
              <a:rPr dirty="0" sz="1600" spc="-65">
                <a:latin typeface="Tahoma"/>
                <a:cs typeface="Tahoma"/>
              </a:rPr>
              <a:t> </a:t>
            </a:r>
            <a:r>
              <a:rPr dirty="0" sz="1600" spc="-15">
                <a:latin typeface="Tahoma"/>
                <a:cs typeface="Tahoma"/>
              </a:rPr>
              <a:t>using</a:t>
            </a:r>
            <a:r>
              <a:rPr dirty="0" sz="1600" spc="-75">
                <a:latin typeface="Tahoma"/>
                <a:cs typeface="Tahoma"/>
              </a:rPr>
              <a:t> </a:t>
            </a:r>
            <a:r>
              <a:rPr dirty="0" sz="1600" spc="70">
                <a:latin typeface="Tahoma"/>
                <a:cs typeface="Tahoma"/>
              </a:rPr>
              <a:t>DOM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 spc="-40">
                <a:latin typeface="Tahoma"/>
                <a:cs typeface="Tahoma"/>
              </a:rPr>
              <a:t>traversal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>
                <a:latin typeface="Tahoma"/>
                <a:cs typeface="Tahoma"/>
              </a:rPr>
              <a:t>or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20">
                <a:latin typeface="Tahoma"/>
                <a:cs typeface="Tahoma"/>
              </a:rPr>
              <a:t>C</a:t>
            </a:r>
            <a:r>
              <a:rPr dirty="0" sz="1600" spc="-80">
                <a:latin typeface="Tahoma"/>
                <a:cs typeface="Tahoma"/>
              </a:rPr>
              <a:t>S</a:t>
            </a:r>
            <a:r>
              <a:rPr dirty="0" sz="1600" spc="-75">
                <a:latin typeface="Tahoma"/>
                <a:cs typeface="Tahoma"/>
              </a:rPr>
              <a:t>S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 spc="-35">
                <a:latin typeface="Tahoma"/>
                <a:cs typeface="Tahoma"/>
              </a:rPr>
              <a:t>sel</a:t>
            </a:r>
            <a:r>
              <a:rPr dirty="0" sz="1600" spc="-50">
                <a:latin typeface="Tahoma"/>
                <a:cs typeface="Tahoma"/>
              </a:rPr>
              <a:t>e</a:t>
            </a:r>
            <a:r>
              <a:rPr dirty="0" sz="1600" spc="-30">
                <a:latin typeface="Tahoma"/>
                <a:cs typeface="Tahoma"/>
              </a:rPr>
              <a:t>c</a:t>
            </a:r>
            <a:r>
              <a:rPr dirty="0" sz="1600" spc="-30">
                <a:latin typeface="Tahoma"/>
                <a:cs typeface="Tahoma"/>
              </a:rPr>
              <a:t>t</a:t>
            </a:r>
            <a:r>
              <a:rPr dirty="0" sz="1600" spc="-25">
                <a:latin typeface="Tahoma"/>
                <a:cs typeface="Tahoma"/>
              </a:rPr>
              <a:t>or</a:t>
            </a:r>
            <a:r>
              <a:rPr dirty="0" sz="1600" spc="-20">
                <a:latin typeface="Tahoma"/>
                <a:cs typeface="Tahoma"/>
              </a:rPr>
              <a:t>s</a:t>
            </a:r>
            <a:r>
              <a:rPr dirty="0" sz="1600" spc="-40">
                <a:latin typeface="Tahoma"/>
                <a:cs typeface="Tahoma"/>
              </a:rPr>
              <a:t> </a:t>
            </a:r>
            <a:r>
              <a:rPr dirty="0" sz="1600" spc="5">
                <a:latin typeface="Tahoma"/>
                <a:cs typeface="Tahoma"/>
              </a:rPr>
              <a:t>to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 spc="-15">
                <a:latin typeface="Tahoma"/>
                <a:cs typeface="Tahoma"/>
              </a:rPr>
              <a:t>fin</a:t>
            </a:r>
            <a:r>
              <a:rPr dirty="0" sz="1600" spc="-10">
                <a:latin typeface="Tahoma"/>
                <a:cs typeface="Tahoma"/>
              </a:rPr>
              <a:t>d</a:t>
            </a:r>
            <a:r>
              <a:rPr dirty="0" sz="1600" spc="-65">
                <a:latin typeface="Tahoma"/>
                <a:cs typeface="Tahoma"/>
              </a:rPr>
              <a:t> </a:t>
            </a:r>
            <a:r>
              <a:rPr dirty="0" sz="1600" spc="-55">
                <a:latin typeface="Tahoma"/>
                <a:cs typeface="Tahoma"/>
              </a:rPr>
              <a:t>data</a:t>
            </a:r>
            <a:r>
              <a:rPr dirty="0" sz="1600" spc="-30">
                <a:latin typeface="Tahoma"/>
                <a:cs typeface="Tahoma"/>
              </a:rPr>
              <a:t>.</a:t>
            </a:r>
            <a:r>
              <a:rPr dirty="0" sz="1600" spc="-45">
                <a:latin typeface="Tahoma"/>
                <a:cs typeface="Tahoma"/>
              </a:rPr>
              <a:t> </a:t>
            </a:r>
            <a:r>
              <a:rPr dirty="0" sz="1600" spc="-130">
                <a:latin typeface="Tahoma"/>
                <a:cs typeface="Tahoma"/>
              </a:rPr>
              <a:t>I</a:t>
            </a:r>
            <a:r>
              <a:rPr dirty="0" sz="1600" spc="-110">
                <a:latin typeface="Tahoma"/>
                <a:cs typeface="Tahoma"/>
              </a:rPr>
              <a:t>t</a:t>
            </a:r>
            <a:r>
              <a:rPr dirty="0" sz="1600" spc="-70">
                <a:latin typeface="Tahoma"/>
                <a:cs typeface="Tahoma"/>
              </a:rPr>
              <a:t> </a:t>
            </a:r>
            <a:r>
              <a:rPr dirty="0" sz="1600" spc="-40">
                <a:latin typeface="Tahoma"/>
                <a:cs typeface="Tahoma"/>
              </a:rPr>
              <a:t>is  </a:t>
            </a:r>
            <a:r>
              <a:rPr dirty="0" sz="1600" spc="-15">
                <a:latin typeface="Tahoma"/>
                <a:cs typeface="Tahoma"/>
              </a:rPr>
              <a:t>beginner</a:t>
            </a:r>
            <a:r>
              <a:rPr dirty="0" sz="1600" spc="-45">
                <a:latin typeface="Tahoma"/>
                <a:cs typeface="Tahoma"/>
              </a:rPr>
              <a:t> </a:t>
            </a:r>
            <a:r>
              <a:rPr dirty="0" sz="1600" spc="-40">
                <a:latin typeface="Tahoma"/>
                <a:cs typeface="Tahoma"/>
              </a:rPr>
              <a:t>friendly.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1850" y="1819401"/>
            <a:ext cx="6913880" cy="4365625"/>
            <a:chOff x="831850" y="1819401"/>
            <a:chExt cx="6913880" cy="4365625"/>
          </a:xfrm>
        </p:grpSpPr>
        <p:sp>
          <p:nvSpPr>
            <p:cNvPr id="13" name="object 13"/>
            <p:cNvSpPr/>
            <p:nvPr/>
          </p:nvSpPr>
          <p:spPr>
            <a:xfrm>
              <a:off x="838200" y="6176772"/>
              <a:ext cx="3286125" cy="1905"/>
            </a:xfrm>
            <a:custGeom>
              <a:avLst/>
              <a:gdLst/>
              <a:ahLst/>
              <a:cxnLst/>
              <a:rect l="l" t="t" r="r" b="b"/>
              <a:pathLst>
                <a:path w="3286125" h="1904">
                  <a:moveTo>
                    <a:pt x="3285744" y="0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3285744" y="1523"/>
                  </a:lnTo>
                  <a:lnTo>
                    <a:pt x="3285744" y="0"/>
                  </a:lnTo>
                  <a:close/>
                </a:path>
              </a:pathLst>
            </a:custGeom>
            <a:solidFill>
              <a:srgbClr val="54C3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8200" y="6176772"/>
              <a:ext cx="3286125" cy="1905"/>
            </a:xfrm>
            <a:custGeom>
              <a:avLst/>
              <a:gdLst/>
              <a:ahLst/>
              <a:cxnLst/>
              <a:rect l="l" t="t" r="r" b="b"/>
              <a:pathLst>
                <a:path w="3286125" h="1904">
                  <a:moveTo>
                    <a:pt x="0" y="1523"/>
                  </a:moveTo>
                  <a:lnTo>
                    <a:pt x="3285744" y="1523"/>
                  </a:lnTo>
                  <a:lnTo>
                    <a:pt x="3285744" y="0"/>
                  </a:lnTo>
                  <a:lnTo>
                    <a:pt x="0" y="0"/>
                  </a:lnTo>
                  <a:lnTo>
                    <a:pt x="0" y="1523"/>
                  </a:lnTo>
                  <a:close/>
                </a:path>
              </a:pathLst>
            </a:custGeom>
            <a:ln w="12700">
              <a:solidFill>
                <a:srgbClr val="54C3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53128" y="1825751"/>
              <a:ext cx="3286125" cy="4351020"/>
            </a:xfrm>
            <a:custGeom>
              <a:avLst/>
              <a:gdLst/>
              <a:ahLst/>
              <a:cxnLst/>
              <a:rect l="l" t="t" r="r" b="b"/>
              <a:pathLst>
                <a:path w="3286125" h="4351020">
                  <a:moveTo>
                    <a:pt x="3285744" y="0"/>
                  </a:moveTo>
                  <a:lnTo>
                    <a:pt x="0" y="0"/>
                  </a:lnTo>
                  <a:lnTo>
                    <a:pt x="0" y="4351020"/>
                  </a:lnTo>
                  <a:lnTo>
                    <a:pt x="3285744" y="4351020"/>
                  </a:lnTo>
                  <a:lnTo>
                    <a:pt x="3285744" y="0"/>
                  </a:lnTo>
                  <a:close/>
                </a:path>
              </a:pathLst>
            </a:custGeom>
            <a:solidFill>
              <a:srgbClr val="D0EAD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53128" y="1825751"/>
              <a:ext cx="3286125" cy="4351020"/>
            </a:xfrm>
            <a:custGeom>
              <a:avLst/>
              <a:gdLst/>
              <a:ahLst/>
              <a:cxnLst/>
              <a:rect l="l" t="t" r="r" b="b"/>
              <a:pathLst>
                <a:path w="3286125" h="4351020">
                  <a:moveTo>
                    <a:pt x="0" y="4351020"/>
                  </a:moveTo>
                  <a:lnTo>
                    <a:pt x="3285744" y="4351020"/>
                  </a:lnTo>
                  <a:lnTo>
                    <a:pt x="3285744" y="0"/>
                  </a:lnTo>
                  <a:lnTo>
                    <a:pt x="0" y="0"/>
                  </a:lnTo>
                  <a:lnTo>
                    <a:pt x="0" y="4351020"/>
                  </a:lnTo>
                  <a:close/>
                </a:path>
              </a:pathLst>
            </a:custGeom>
            <a:ln w="12700">
              <a:solidFill>
                <a:srgbClr val="D0EA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43728" y="2260091"/>
              <a:ext cx="1304925" cy="1306195"/>
            </a:xfrm>
            <a:custGeom>
              <a:avLst/>
              <a:gdLst/>
              <a:ahLst/>
              <a:cxnLst/>
              <a:rect l="l" t="t" r="r" b="b"/>
              <a:pathLst>
                <a:path w="1304925" h="1306195">
                  <a:moveTo>
                    <a:pt x="652272" y="0"/>
                  </a:moveTo>
                  <a:lnTo>
                    <a:pt x="603584" y="1791"/>
                  </a:lnTo>
                  <a:lnTo>
                    <a:pt x="555870" y="7080"/>
                  </a:lnTo>
                  <a:lnTo>
                    <a:pt x="509255" y="15740"/>
                  </a:lnTo>
                  <a:lnTo>
                    <a:pt x="463865" y="27647"/>
                  </a:lnTo>
                  <a:lnTo>
                    <a:pt x="419826" y="42672"/>
                  </a:lnTo>
                  <a:lnTo>
                    <a:pt x="377264" y="60691"/>
                  </a:lnTo>
                  <a:lnTo>
                    <a:pt x="336306" y="81576"/>
                  </a:lnTo>
                  <a:lnTo>
                    <a:pt x="297076" y="105202"/>
                  </a:lnTo>
                  <a:lnTo>
                    <a:pt x="259702" y="131443"/>
                  </a:lnTo>
                  <a:lnTo>
                    <a:pt x="224309" y="160171"/>
                  </a:lnTo>
                  <a:lnTo>
                    <a:pt x="191023" y="191261"/>
                  </a:lnTo>
                  <a:lnTo>
                    <a:pt x="159971" y="224587"/>
                  </a:lnTo>
                  <a:lnTo>
                    <a:pt x="131278" y="260023"/>
                  </a:lnTo>
                  <a:lnTo>
                    <a:pt x="105070" y="297441"/>
                  </a:lnTo>
                  <a:lnTo>
                    <a:pt x="81473" y="336716"/>
                  </a:lnTo>
                  <a:lnTo>
                    <a:pt x="60614" y="377722"/>
                  </a:lnTo>
                  <a:lnTo>
                    <a:pt x="42618" y="420333"/>
                  </a:lnTo>
                  <a:lnTo>
                    <a:pt x="27611" y="464422"/>
                  </a:lnTo>
                  <a:lnTo>
                    <a:pt x="15720" y="509862"/>
                  </a:lnTo>
                  <a:lnTo>
                    <a:pt x="7070" y="556529"/>
                  </a:lnTo>
                  <a:lnTo>
                    <a:pt x="1788" y="604294"/>
                  </a:lnTo>
                  <a:lnTo>
                    <a:pt x="0" y="653034"/>
                  </a:lnTo>
                  <a:lnTo>
                    <a:pt x="1788" y="701773"/>
                  </a:lnTo>
                  <a:lnTo>
                    <a:pt x="7070" y="749538"/>
                  </a:lnTo>
                  <a:lnTo>
                    <a:pt x="15720" y="796205"/>
                  </a:lnTo>
                  <a:lnTo>
                    <a:pt x="27611" y="841645"/>
                  </a:lnTo>
                  <a:lnTo>
                    <a:pt x="42618" y="885734"/>
                  </a:lnTo>
                  <a:lnTo>
                    <a:pt x="60614" y="928345"/>
                  </a:lnTo>
                  <a:lnTo>
                    <a:pt x="81473" y="969351"/>
                  </a:lnTo>
                  <a:lnTo>
                    <a:pt x="105070" y="1008626"/>
                  </a:lnTo>
                  <a:lnTo>
                    <a:pt x="131278" y="1046044"/>
                  </a:lnTo>
                  <a:lnTo>
                    <a:pt x="159971" y="1081480"/>
                  </a:lnTo>
                  <a:lnTo>
                    <a:pt x="191023" y="1114805"/>
                  </a:lnTo>
                  <a:lnTo>
                    <a:pt x="224309" y="1145896"/>
                  </a:lnTo>
                  <a:lnTo>
                    <a:pt x="259702" y="1174624"/>
                  </a:lnTo>
                  <a:lnTo>
                    <a:pt x="297076" y="1200865"/>
                  </a:lnTo>
                  <a:lnTo>
                    <a:pt x="336306" y="1224491"/>
                  </a:lnTo>
                  <a:lnTo>
                    <a:pt x="377264" y="1245376"/>
                  </a:lnTo>
                  <a:lnTo>
                    <a:pt x="419826" y="1263395"/>
                  </a:lnTo>
                  <a:lnTo>
                    <a:pt x="463865" y="1278420"/>
                  </a:lnTo>
                  <a:lnTo>
                    <a:pt x="509255" y="1290327"/>
                  </a:lnTo>
                  <a:lnTo>
                    <a:pt x="555870" y="1298987"/>
                  </a:lnTo>
                  <a:lnTo>
                    <a:pt x="603584" y="1304276"/>
                  </a:lnTo>
                  <a:lnTo>
                    <a:pt x="652272" y="1306068"/>
                  </a:lnTo>
                  <a:lnTo>
                    <a:pt x="700959" y="1304276"/>
                  </a:lnTo>
                  <a:lnTo>
                    <a:pt x="748673" y="1298987"/>
                  </a:lnTo>
                  <a:lnTo>
                    <a:pt x="795288" y="1290327"/>
                  </a:lnTo>
                  <a:lnTo>
                    <a:pt x="840678" y="1278420"/>
                  </a:lnTo>
                  <a:lnTo>
                    <a:pt x="884717" y="1263395"/>
                  </a:lnTo>
                  <a:lnTo>
                    <a:pt x="927279" y="1245376"/>
                  </a:lnTo>
                  <a:lnTo>
                    <a:pt x="968237" y="1224491"/>
                  </a:lnTo>
                  <a:lnTo>
                    <a:pt x="1007467" y="1200865"/>
                  </a:lnTo>
                  <a:lnTo>
                    <a:pt x="1044841" y="1174624"/>
                  </a:lnTo>
                  <a:lnTo>
                    <a:pt x="1080234" y="1145896"/>
                  </a:lnTo>
                  <a:lnTo>
                    <a:pt x="1113520" y="1114806"/>
                  </a:lnTo>
                  <a:lnTo>
                    <a:pt x="1144572" y="1081480"/>
                  </a:lnTo>
                  <a:lnTo>
                    <a:pt x="1173265" y="1046044"/>
                  </a:lnTo>
                  <a:lnTo>
                    <a:pt x="1199473" y="1008626"/>
                  </a:lnTo>
                  <a:lnTo>
                    <a:pt x="1223070" y="969351"/>
                  </a:lnTo>
                  <a:lnTo>
                    <a:pt x="1243929" y="928345"/>
                  </a:lnTo>
                  <a:lnTo>
                    <a:pt x="1261925" y="885734"/>
                  </a:lnTo>
                  <a:lnTo>
                    <a:pt x="1276932" y="841645"/>
                  </a:lnTo>
                  <a:lnTo>
                    <a:pt x="1288823" y="796205"/>
                  </a:lnTo>
                  <a:lnTo>
                    <a:pt x="1297473" y="749538"/>
                  </a:lnTo>
                  <a:lnTo>
                    <a:pt x="1302755" y="701773"/>
                  </a:lnTo>
                  <a:lnTo>
                    <a:pt x="1304544" y="653034"/>
                  </a:lnTo>
                  <a:lnTo>
                    <a:pt x="1302755" y="604294"/>
                  </a:lnTo>
                  <a:lnTo>
                    <a:pt x="1297473" y="556529"/>
                  </a:lnTo>
                  <a:lnTo>
                    <a:pt x="1288823" y="509862"/>
                  </a:lnTo>
                  <a:lnTo>
                    <a:pt x="1276932" y="464422"/>
                  </a:lnTo>
                  <a:lnTo>
                    <a:pt x="1261925" y="420333"/>
                  </a:lnTo>
                  <a:lnTo>
                    <a:pt x="1243929" y="377722"/>
                  </a:lnTo>
                  <a:lnTo>
                    <a:pt x="1223070" y="336716"/>
                  </a:lnTo>
                  <a:lnTo>
                    <a:pt x="1199473" y="297441"/>
                  </a:lnTo>
                  <a:lnTo>
                    <a:pt x="1173265" y="260023"/>
                  </a:lnTo>
                  <a:lnTo>
                    <a:pt x="1144572" y="224587"/>
                  </a:lnTo>
                  <a:lnTo>
                    <a:pt x="1113520" y="191262"/>
                  </a:lnTo>
                  <a:lnTo>
                    <a:pt x="1080234" y="160171"/>
                  </a:lnTo>
                  <a:lnTo>
                    <a:pt x="1044841" y="131443"/>
                  </a:lnTo>
                  <a:lnTo>
                    <a:pt x="1007467" y="105202"/>
                  </a:lnTo>
                  <a:lnTo>
                    <a:pt x="968237" y="81576"/>
                  </a:lnTo>
                  <a:lnTo>
                    <a:pt x="927279" y="60691"/>
                  </a:lnTo>
                  <a:lnTo>
                    <a:pt x="884717" y="42672"/>
                  </a:lnTo>
                  <a:lnTo>
                    <a:pt x="840678" y="27647"/>
                  </a:lnTo>
                  <a:lnTo>
                    <a:pt x="795288" y="15740"/>
                  </a:lnTo>
                  <a:lnTo>
                    <a:pt x="748673" y="7080"/>
                  </a:lnTo>
                  <a:lnTo>
                    <a:pt x="700959" y="1791"/>
                  </a:lnTo>
                  <a:lnTo>
                    <a:pt x="652272" y="0"/>
                  </a:lnTo>
                  <a:close/>
                </a:path>
              </a:pathLst>
            </a:custGeom>
            <a:solidFill>
              <a:srgbClr val="50C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43728" y="2260091"/>
              <a:ext cx="1304925" cy="1306195"/>
            </a:xfrm>
            <a:custGeom>
              <a:avLst/>
              <a:gdLst/>
              <a:ahLst/>
              <a:cxnLst/>
              <a:rect l="l" t="t" r="r" b="b"/>
              <a:pathLst>
                <a:path w="1304925" h="1306195">
                  <a:moveTo>
                    <a:pt x="0" y="653034"/>
                  </a:moveTo>
                  <a:lnTo>
                    <a:pt x="1788" y="604294"/>
                  </a:lnTo>
                  <a:lnTo>
                    <a:pt x="7070" y="556529"/>
                  </a:lnTo>
                  <a:lnTo>
                    <a:pt x="15720" y="509862"/>
                  </a:lnTo>
                  <a:lnTo>
                    <a:pt x="27611" y="464422"/>
                  </a:lnTo>
                  <a:lnTo>
                    <a:pt x="42618" y="420333"/>
                  </a:lnTo>
                  <a:lnTo>
                    <a:pt x="60614" y="377722"/>
                  </a:lnTo>
                  <a:lnTo>
                    <a:pt x="81473" y="336716"/>
                  </a:lnTo>
                  <a:lnTo>
                    <a:pt x="105070" y="297441"/>
                  </a:lnTo>
                  <a:lnTo>
                    <a:pt x="131278" y="260023"/>
                  </a:lnTo>
                  <a:lnTo>
                    <a:pt x="159971" y="224587"/>
                  </a:lnTo>
                  <a:lnTo>
                    <a:pt x="191023" y="191261"/>
                  </a:lnTo>
                  <a:lnTo>
                    <a:pt x="224309" y="160171"/>
                  </a:lnTo>
                  <a:lnTo>
                    <a:pt x="259702" y="131443"/>
                  </a:lnTo>
                  <a:lnTo>
                    <a:pt x="297076" y="105202"/>
                  </a:lnTo>
                  <a:lnTo>
                    <a:pt x="336306" y="81576"/>
                  </a:lnTo>
                  <a:lnTo>
                    <a:pt x="377264" y="60691"/>
                  </a:lnTo>
                  <a:lnTo>
                    <a:pt x="419826" y="42672"/>
                  </a:lnTo>
                  <a:lnTo>
                    <a:pt x="463865" y="27647"/>
                  </a:lnTo>
                  <a:lnTo>
                    <a:pt x="509255" y="15740"/>
                  </a:lnTo>
                  <a:lnTo>
                    <a:pt x="555870" y="7080"/>
                  </a:lnTo>
                  <a:lnTo>
                    <a:pt x="603584" y="1791"/>
                  </a:lnTo>
                  <a:lnTo>
                    <a:pt x="652272" y="0"/>
                  </a:lnTo>
                  <a:lnTo>
                    <a:pt x="700959" y="1791"/>
                  </a:lnTo>
                  <a:lnTo>
                    <a:pt x="748673" y="7080"/>
                  </a:lnTo>
                  <a:lnTo>
                    <a:pt x="795288" y="15740"/>
                  </a:lnTo>
                  <a:lnTo>
                    <a:pt x="840678" y="27647"/>
                  </a:lnTo>
                  <a:lnTo>
                    <a:pt x="884717" y="42672"/>
                  </a:lnTo>
                  <a:lnTo>
                    <a:pt x="927279" y="60691"/>
                  </a:lnTo>
                  <a:lnTo>
                    <a:pt x="968237" y="81576"/>
                  </a:lnTo>
                  <a:lnTo>
                    <a:pt x="1007467" y="105202"/>
                  </a:lnTo>
                  <a:lnTo>
                    <a:pt x="1044841" y="131443"/>
                  </a:lnTo>
                  <a:lnTo>
                    <a:pt x="1080234" y="160171"/>
                  </a:lnTo>
                  <a:lnTo>
                    <a:pt x="1113520" y="191262"/>
                  </a:lnTo>
                  <a:lnTo>
                    <a:pt x="1144572" y="224587"/>
                  </a:lnTo>
                  <a:lnTo>
                    <a:pt x="1173265" y="260023"/>
                  </a:lnTo>
                  <a:lnTo>
                    <a:pt x="1199473" y="297441"/>
                  </a:lnTo>
                  <a:lnTo>
                    <a:pt x="1223070" y="336716"/>
                  </a:lnTo>
                  <a:lnTo>
                    <a:pt x="1243929" y="377722"/>
                  </a:lnTo>
                  <a:lnTo>
                    <a:pt x="1261925" y="420333"/>
                  </a:lnTo>
                  <a:lnTo>
                    <a:pt x="1276932" y="464422"/>
                  </a:lnTo>
                  <a:lnTo>
                    <a:pt x="1288823" y="509862"/>
                  </a:lnTo>
                  <a:lnTo>
                    <a:pt x="1297473" y="556529"/>
                  </a:lnTo>
                  <a:lnTo>
                    <a:pt x="1302755" y="604294"/>
                  </a:lnTo>
                  <a:lnTo>
                    <a:pt x="1304544" y="653034"/>
                  </a:lnTo>
                  <a:lnTo>
                    <a:pt x="1302755" y="701773"/>
                  </a:lnTo>
                  <a:lnTo>
                    <a:pt x="1297473" y="749538"/>
                  </a:lnTo>
                  <a:lnTo>
                    <a:pt x="1288823" y="796205"/>
                  </a:lnTo>
                  <a:lnTo>
                    <a:pt x="1276932" y="841645"/>
                  </a:lnTo>
                  <a:lnTo>
                    <a:pt x="1261925" y="885734"/>
                  </a:lnTo>
                  <a:lnTo>
                    <a:pt x="1243929" y="928345"/>
                  </a:lnTo>
                  <a:lnTo>
                    <a:pt x="1223070" y="969351"/>
                  </a:lnTo>
                  <a:lnTo>
                    <a:pt x="1199473" y="1008626"/>
                  </a:lnTo>
                  <a:lnTo>
                    <a:pt x="1173265" y="1046044"/>
                  </a:lnTo>
                  <a:lnTo>
                    <a:pt x="1144572" y="1081480"/>
                  </a:lnTo>
                  <a:lnTo>
                    <a:pt x="1113520" y="1114806"/>
                  </a:lnTo>
                  <a:lnTo>
                    <a:pt x="1080234" y="1145896"/>
                  </a:lnTo>
                  <a:lnTo>
                    <a:pt x="1044841" y="1174624"/>
                  </a:lnTo>
                  <a:lnTo>
                    <a:pt x="1007467" y="1200865"/>
                  </a:lnTo>
                  <a:lnTo>
                    <a:pt x="968237" y="1224491"/>
                  </a:lnTo>
                  <a:lnTo>
                    <a:pt x="927279" y="1245376"/>
                  </a:lnTo>
                  <a:lnTo>
                    <a:pt x="884717" y="1263395"/>
                  </a:lnTo>
                  <a:lnTo>
                    <a:pt x="840678" y="1278420"/>
                  </a:lnTo>
                  <a:lnTo>
                    <a:pt x="795288" y="1290327"/>
                  </a:lnTo>
                  <a:lnTo>
                    <a:pt x="748673" y="1298987"/>
                  </a:lnTo>
                  <a:lnTo>
                    <a:pt x="700959" y="1304276"/>
                  </a:lnTo>
                  <a:lnTo>
                    <a:pt x="652272" y="1306068"/>
                  </a:lnTo>
                  <a:lnTo>
                    <a:pt x="603584" y="1304276"/>
                  </a:lnTo>
                  <a:lnTo>
                    <a:pt x="555870" y="1298987"/>
                  </a:lnTo>
                  <a:lnTo>
                    <a:pt x="509255" y="1290327"/>
                  </a:lnTo>
                  <a:lnTo>
                    <a:pt x="463865" y="1278420"/>
                  </a:lnTo>
                  <a:lnTo>
                    <a:pt x="419826" y="1263395"/>
                  </a:lnTo>
                  <a:lnTo>
                    <a:pt x="377264" y="1245376"/>
                  </a:lnTo>
                  <a:lnTo>
                    <a:pt x="336306" y="1224491"/>
                  </a:lnTo>
                  <a:lnTo>
                    <a:pt x="297076" y="1200865"/>
                  </a:lnTo>
                  <a:lnTo>
                    <a:pt x="259702" y="1174624"/>
                  </a:lnTo>
                  <a:lnTo>
                    <a:pt x="224309" y="1145896"/>
                  </a:lnTo>
                  <a:lnTo>
                    <a:pt x="191023" y="1114805"/>
                  </a:lnTo>
                  <a:lnTo>
                    <a:pt x="159971" y="1081480"/>
                  </a:lnTo>
                  <a:lnTo>
                    <a:pt x="131278" y="1046044"/>
                  </a:lnTo>
                  <a:lnTo>
                    <a:pt x="105070" y="1008626"/>
                  </a:lnTo>
                  <a:lnTo>
                    <a:pt x="81473" y="969351"/>
                  </a:lnTo>
                  <a:lnTo>
                    <a:pt x="60614" y="928345"/>
                  </a:lnTo>
                  <a:lnTo>
                    <a:pt x="42618" y="885734"/>
                  </a:lnTo>
                  <a:lnTo>
                    <a:pt x="27611" y="841645"/>
                  </a:lnTo>
                  <a:lnTo>
                    <a:pt x="15720" y="796205"/>
                  </a:lnTo>
                  <a:lnTo>
                    <a:pt x="7070" y="749538"/>
                  </a:lnTo>
                  <a:lnTo>
                    <a:pt x="1788" y="701773"/>
                  </a:lnTo>
                  <a:lnTo>
                    <a:pt x="0" y="653034"/>
                  </a:lnTo>
                  <a:close/>
                </a:path>
              </a:pathLst>
            </a:custGeom>
            <a:ln w="12700">
              <a:solidFill>
                <a:srgbClr val="50C7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446778" y="2437257"/>
            <a:ext cx="3298825" cy="2840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800" spc="-9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4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ahoma"/>
              <a:cs typeface="Tahoma"/>
            </a:endParaRPr>
          </a:p>
          <a:p>
            <a:pPr marL="262890" marR="360045">
              <a:lnSpc>
                <a:spcPct val="101699"/>
              </a:lnSpc>
            </a:pPr>
            <a:r>
              <a:rPr dirty="0" sz="1600" spc="-30">
                <a:latin typeface="Tahoma"/>
                <a:cs typeface="Tahoma"/>
              </a:rPr>
              <a:t>HTMLUnit: </a:t>
            </a:r>
            <a:r>
              <a:rPr dirty="0" sz="1600" spc="-40">
                <a:latin typeface="Tahoma"/>
                <a:cs typeface="Tahoma"/>
              </a:rPr>
              <a:t>is </a:t>
            </a:r>
            <a:r>
              <a:rPr dirty="0" sz="1600" spc="-45">
                <a:latin typeface="Tahoma"/>
                <a:cs typeface="Tahoma"/>
              </a:rPr>
              <a:t>a </a:t>
            </a:r>
            <a:r>
              <a:rPr dirty="0" sz="1600" spc="-10">
                <a:latin typeface="Tahoma"/>
                <a:cs typeface="Tahoma"/>
              </a:rPr>
              <a:t>more </a:t>
            </a:r>
            <a:r>
              <a:rPr dirty="0" sz="1600" spc="-20">
                <a:latin typeface="Tahoma"/>
                <a:cs typeface="Tahoma"/>
              </a:rPr>
              <a:t>powerful </a:t>
            </a:r>
            <a:r>
              <a:rPr dirty="0" sz="1600" spc="-15">
                <a:latin typeface="Tahoma"/>
                <a:cs typeface="Tahoma"/>
              </a:rPr>
              <a:t> </a:t>
            </a:r>
            <a:r>
              <a:rPr dirty="0" sz="1600" spc="-35">
                <a:latin typeface="Tahoma"/>
                <a:cs typeface="Tahoma"/>
              </a:rPr>
              <a:t>framework </a:t>
            </a:r>
            <a:r>
              <a:rPr dirty="0" sz="1600" spc="-30">
                <a:latin typeface="Tahoma"/>
                <a:cs typeface="Tahoma"/>
              </a:rPr>
              <a:t>that </a:t>
            </a:r>
            <a:r>
              <a:rPr dirty="0" sz="1600" spc="-25">
                <a:latin typeface="Tahoma"/>
                <a:cs typeface="Tahoma"/>
              </a:rPr>
              <a:t>can </a:t>
            </a:r>
            <a:r>
              <a:rPr dirty="0" sz="1600" spc="-20">
                <a:latin typeface="Tahoma"/>
                <a:cs typeface="Tahoma"/>
              </a:rPr>
              <a:t>allow </a:t>
            </a:r>
            <a:r>
              <a:rPr dirty="0" sz="1600" spc="-15">
                <a:latin typeface="Tahoma"/>
                <a:cs typeface="Tahoma"/>
              </a:rPr>
              <a:t>you </a:t>
            </a:r>
            <a:r>
              <a:rPr dirty="0" sz="1600" spc="-10">
                <a:latin typeface="Tahoma"/>
                <a:cs typeface="Tahoma"/>
              </a:rPr>
              <a:t> </a:t>
            </a:r>
            <a:r>
              <a:rPr dirty="0" sz="1600" spc="5">
                <a:latin typeface="Tahoma"/>
                <a:cs typeface="Tahoma"/>
              </a:rPr>
              <a:t>to </a:t>
            </a:r>
            <a:r>
              <a:rPr dirty="0" sz="1600" spc="-30">
                <a:latin typeface="Tahoma"/>
                <a:cs typeface="Tahoma"/>
              </a:rPr>
              <a:t>simulate browser </a:t>
            </a:r>
            <a:r>
              <a:rPr dirty="0" sz="1600" spc="-40">
                <a:latin typeface="Tahoma"/>
                <a:cs typeface="Tahoma"/>
              </a:rPr>
              <a:t>events </a:t>
            </a:r>
            <a:r>
              <a:rPr dirty="0" sz="1600" spc="-35">
                <a:latin typeface="Tahoma"/>
                <a:cs typeface="Tahoma"/>
              </a:rPr>
              <a:t> such </a:t>
            </a:r>
            <a:r>
              <a:rPr dirty="0" sz="1600" spc="-55">
                <a:latin typeface="Tahoma"/>
                <a:cs typeface="Tahoma"/>
              </a:rPr>
              <a:t>as </a:t>
            </a:r>
            <a:r>
              <a:rPr dirty="0" sz="1600" spc="-15">
                <a:latin typeface="Tahoma"/>
                <a:cs typeface="Tahoma"/>
              </a:rPr>
              <a:t>clicking </a:t>
            </a:r>
            <a:r>
              <a:rPr dirty="0" sz="1600" spc="-10">
                <a:latin typeface="Tahoma"/>
                <a:cs typeface="Tahoma"/>
              </a:rPr>
              <a:t>and </a:t>
            </a:r>
            <a:r>
              <a:rPr dirty="0" sz="1600" spc="-25">
                <a:latin typeface="Tahoma"/>
                <a:cs typeface="Tahoma"/>
              </a:rPr>
              <a:t>forms </a:t>
            </a:r>
            <a:r>
              <a:rPr dirty="0" sz="1600" spc="-20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submission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 spc="-35">
                <a:latin typeface="Tahoma"/>
                <a:cs typeface="Tahoma"/>
              </a:rPr>
              <a:t>when</a:t>
            </a:r>
            <a:r>
              <a:rPr dirty="0" sz="1600" spc="-60">
                <a:latin typeface="Tahoma"/>
                <a:cs typeface="Tahoma"/>
              </a:rPr>
              <a:t> </a:t>
            </a:r>
            <a:r>
              <a:rPr dirty="0" sz="1600" spc="-20">
                <a:latin typeface="Tahoma"/>
                <a:cs typeface="Tahoma"/>
              </a:rPr>
              <a:t>scraping</a:t>
            </a:r>
            <a:r>
              <a:rPr dirty="0" sz="1600" spc="-65">
                <a:latin typeface="Tahoma"/>
                <a:cs typeface="Tahoma"/>
              </a:rPr>
              <a:t> </a:t>
            </a:r>
            <a:r>
              <a:rPr dirty="0" sz="1600" spc="-10">
                <a:latin typeface="Tahoma"/>
                <a:cs typeface="Tahoma"/>
              </a:rPr>
              <a:t>and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-20">
                <a:latin typeface="Tahoma"/>
                <a:cs typeface="Tahoma"/>
              </a:rPr>
              <a:t>it</a:t>
            </a:r>
            <a:r>
              <a:rPr dirty="0" sz="1600" spc="-70">
                <a:latin typeface="Tahoma"/>
                <a:cs typeface="Tahoma"/>
              </a:rPr>
              <a:t> </a:t>
            </a:r>
            <a:r>
              <a:rPr dirty="0" sz="1600" spc="-20">
                <a:latin typeface="Tahoma"/>
                <a:cs typeface="Tahoma"/>
              </a:rPr>
              <a:t>also</a:t>
            </a:r>
            <a:r>
              <a:rPr dirty="0" sz="1600" spc="-80">
                <a:latin typeface="Tahoma"/>
                <a:cs typeface="Tahoma"/>
              </a:rPr>
              <a:t> </a:t>
            </a:r>
            <a:r>
              <a:rPr dirty="0" sz="1600" spc="-45">
                <a:latin typeface="Tahoma"/>
                <a:cs typeface="Tahoma"/>
              </a:rPr>
              <a:t>has</a:t>
            </a:r>
            <a:r>
              <a:rPr dirty="0" sz="1600" spc="-70">
                <a:latin typeface="Tahoma"/>
                <a:cs typeface="Tahoma"/>
              </a:rPr>
              <a:t> </a:t>
            </a:r>
            <a:r>
              <a:rPr dirty="0" sz="1600" spc="-45">
                <a:latin typeface="Tahoma"/>
                <a:cs typeface="Tahoma"/>
              </a:rPr>
              <a:t>JavaScript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support.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46778" y="1819401"/>
            <a:ext cx="6913880" cy="4365625"/>
            <a:chOff x="4446778" y="1819401"/>
            <a:chExt cx="6913880" cy="4365625"/>
          </a:xfrm>
        </p:grpSpPr>
        <p:sp>
          <p:nvSpPr>
            <p:cNvPr id="21" name="object 21"/>
            <p:cNvSpPr/>
            <p:nvPr/>
          </p:nvSpPr>
          <p:spPr>
            <a:xfrm>
              <a:off x="4453128" y="6176772"/>
              <a:ext cx="3286125" cy="1905"/>
            </a:xfrm>
            <a:custGeom>
              <a:avLst/>
              <a:gdLst/>
              <a:ahLst/>
              <a:cxnLst/>
              <a:rect l="l" t="t" r="r" b="b"/>
              <a:pathLst>
                <a:path w="3286125" h="1904">
                  <a:moveTo>
                    <a:pt x="3285744" y="0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3285744" y="1523"/>
                  </a:lnTo>
                  <a:lnTo>
                    <a:pt x="3285744" y="0"/>
                  </a:lnTo>
                  <a:close/>
                </a:path>
              </a:pathLst>
            </a:custGeom>
            <a:solidFill>
              <a:srgbClr val="4AC1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53128" y="6176772"/>
              <a:ext cx="3286125" cy="1905"/>
            </a:xfrm>
            <a:custGeom>
              <a:avLst/>
              <a:gdLst/>
              <a:ahLst/>
              <a:cxnLst/>
              <a:rect l="l" t="t" r="r" b="b"/>
              <a:pathLst>
                <a:path w="3286125" h="1904">
                  <a:moveTo>
                    <a:pt x="0" y="1523"/>
                  </a:moveTo>
                  <a:lnTo>
                    <a:pt x="3285744" y="1523"/>
                  </a:lnTo>
                  <a:lnTo>
                    <a:pt x="3285744" y="0"/>
                  </a:lnTo>
                  <a:lnTo>
                    <a:pt x="0" y="0"/>
                  </a:lnTo>
                  <a:lnTo>
                    <a:pt x="0" y="1523"/>
                  </a:lnTo>
                  <a:close/>
                </a:path>
              </a:pathLst>
            </a:custGeom>
            <a:ln w="12700">
              <a:solidFill>
                <a:srgbClr val="4AC1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068056" y="1825751"/>
              <a:ext cx="3286125" cy="4351020"/>
            </a:xfrm>
            <a:custGeom>
              <a:avLst/>
              <a:gdLst/>
              <a:ahLst/>
              <a:cxnLst/>
              <a:rect l="l" t="t" r="r" b="b"/>
              <a:pathLst>
                <a:path w="3286125" h="4351020">
                  <a:moveTo>
                    <a:pt x="3285744" y="0"/>
                  </a:moveTo>
                  <a:lnTo>
                    <a:pt x="0" y="0"/>
                  </a:lnTo>
                  <a:lnTo>
                    <a:pt x="0" y="4351020"/>
                  </a:lnTo>
                  <a:lnTo>
                    <a:pt x="3285744" y="4351020"/>
                  </a:lnTo>
                  <a:lnTo>
                    <a:pt x="3285744" y="0"/>
                  </a:lnTo>
                  <a:close/>
                </a:path>
              </a:pathLst>
            </a:custGeom>
            <a:solidFill>
              <a:srgbClr val="D4E2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068056" y="1825751"/>
              <a:ext cx="3286125" cy="4351020"/>
            </a:xfrm>
            <a:custGeom>
              <a:avLst/>
              <a:gdLst/>
              <a:ahLst/>
              <a:cxnLst/>
              <a:rect l="l" t="t" r="r" b="b"/>
              <a:pathLst>
                <a:path w="3286125" h="4351020">
                  <a:moveTo>
                    <a:pt x="0" y="4351020"/>
                  </a:moveTo>
                  <a:lnTo>
                    <a:pt x="3285744" y="4351020"/>
                  </a:lnTo>
                  <a:lnTo>
                    <a:pt x="3285744" y="0"/>
                  </a:lnTo>
                  <a:lnTo>
                    <a:pt x="0" y="0"/>
                  </a:lnTo>
                  <a:lnTo>
                    <a:pt x="0" y="4351020"/>
                  </a:lnTo>
                  <a:close/>
                </a:path>
              </a:pathLst>
            </a:custGeom>
            <a:ln w="12700">
              <a:solidFill>
                <a:srgbClr val="D4E2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058656" y="2260091"/>
              <a:ext cx="1304925" cy="1306195"/>
            </a:xfrm>
            <a:custGeom>
              <a:avLst/>
              <a:gdLst/>
              <a:ahLst/>
              <a:cxnLst/>
              <a:rect l="l" t="t" r="r" b="b"/>
              <a:pathLst>
                <a:path w="1304925" h="1306195">
                  <a:moveTo>
                    <a:pt x="652272" y="0"/>
                  </a:moveTo>
                  <a:lnTo>
                    <a:pt x="603584" y="1791"/>
                  </a:lnTo>
                  <a:lnTo>
                    <a:pt x="555870" y="7080"/>
                  </a:lnTo>
                  <a:lnTo>
                    <a:pt x="509255" y="15740"/>
                  </a:lnTo>
                  <a:lnTo>
                    <a:pt x="463865" y="27647"/>
                  </a:lnTo>
                  <a:lnTo>
                    <a:pt x="419826" y="42672"/>
                  </a:lnTo>
                  <a:lnTo>
                    <a:pt x="377264" y="60691"/>
                  </a:lnTo>
                  <a:lnTo>
                    <a:pt x="336306" y="81576"/>
                  </a:lnTo>
                  <a:lnTo>
                    <a:pt x="297076" y="105202"/>
                  </a:lnTo>
                  <a:lnTo>
                    <a:pt x="259702" y="131443"/>
                  </a:lnTo>
                  <a:lnTo>
                    <a:pt x="224309" y="160171"/>
                  </a:lnTo>
                  <a:lnTo>
                    <a:pt x="191023" y="191261"/>
                  </a:lnTo>
                  <a:lnTo>
                    <a:pt x="159971" y="224587"/>
                  </a:lnTo>
                  <a:lnTo>
                    <a:pt x="131278" y="260023"/>
                  </a:lnTo>
                  <a:lnTo>
                    <a:pt x="105070" y="297441"/>
                  </a:lnTo>
                  <a:lnTo>
                    <a:pt x="81473" y="336716"/>
                  </a:lnTo>
                  <a:lnTo>
                    <a:pt x="60614" y="377722"/>
                  </a:lnTo>
                  <a:lnTo>
                    <a:pt x="42618" y="420333"/>
                  </a:lnTo>
                  <a:lnTo>
                    <a:pt x="27611" y="464422"/>
                  </a:lnTo>
                  <a:lnTo>
                    <a:pt x="15720" y="509862"/>
                  </a:lnTo>
                  <a:lnTo>
                    <a:pt x="7070" y="556529"/>
                  </a:lnTo>
                  <a:lnTo>
                    <a:pt x="1788" y="604294"/>
                  </a:lnTo>
                  <a:lnTo>
                    <a:pt x="0" y="653034"/>
                  </a:lnTo>
                  <a:lnTo>
                    <a:pt x="1788" y="701773"/>
                  </a:lnTo>
                  <a:lnTo>
                    <a:pt x="7070" y="749538"/>
                  </a:lnTo>
                  <a:lnTo>
                    <a:pt x="15720" y="796205"/>
                  </a:lnTo>
                  <a:lnTo>
                    <a:pt x="27611" y="841645"/>
                  </a:lnTo>
                  <a:lnTo>
                    <a:pt x="42618" y="885734"/>
                  </a:lnTo>
                  <a:lnTo>
                    <a:pt x="60614" y="928345"/>
                  </a:lnTo>
                  <a:lnTo>
                    <a:pt x="81473" y="969351"/>
                  </a:lnTo>
                  <a:lnTo>
                    <a:pt x="105070" y="1008626"/>
                  </a:lnTo>
                  <a:lnTo>
                    <a:pt x="131278" y="1046044"/>
                  </a:lnTo>
                  <a:lnTo>
                    <a:pt x="159971" y="1081480"/>
                  </a:lnTo>
                  <a:lnTo>
                    <a:pt x="191023" y="1114805"/>
                  </a:lnTo>
                  <a:lnTo>
                    <a:pt x="224309" y="1145896"/>
                  </a:lnTo>
                  <a:lnTo>
                    <a:pt x="259702" y="1174624"/>
                  </a:lnTo>
                  <a:lnTo>
                    <a:pt x="297076" y="1200865"/>
                  </a:lnTo>
                  <a:lnTo>
                    <a:pt x="336306" y="1224491"/>
                  </a:lnTo>
                  <a:lnTo>
                    <a:pt x="377264" y="1245376"/>
                  </a:lnTo>
                  <a:lnTo>
                    <a:pt x="419826" y="1263395"/>
                  </a:lnTo>
                  <a:lnTo>
                    <a:pt x="463865" y="1278420"/>
                  </a:lnTo>
                  <a:lnTo>
                    <a:pt x="509255" y="1290327"/>
                  </a:lnTo>
                  <a:lnTo>
                    <a:pt x="555870" y="1298987"/>
                  </a:lnTo>
                  <a:lnTo>
                    <a:pt x="603584" y="1304276"/>
                  </a:lnTo>
                  <a:lnTo>
                    <a:pt x="652272" y="1306068"/>
                  </a:lnTo>
                  <a:lnTo>
                    <a:pt x="700959" y="1304276"/>
                  </a:lnTo>
                  <a:lnTo>
                    <a:pt x="748673" y="1298987"/>
                  </a:lnTo>
                  <a:lnTo>
                    <a:pt x="795288" y="1290327"/>
                  </a:lnTo>
                  <a:lnTo>
                    <a:pt x="840678" y="1278420"/>
                  </a:lnTo>
                  <a:lnTo>
                    <a:pt x="884717" y="1263395"/>
                  </a:lnTo>
                  <a:lnTo>
                    <a:pt x="927279" y="1245376"/>
                  </a:lnTo>
                  <a:lnTo>
                    <a:pt x="968237" y="1224491"/>
                  </a:lnTo>
                  <a:lnTo>
                    <a:pt x="1007467" y="1200865"/>
                  </a:lnTo>
                  <a:lnTo>
                    <a:pt x="1044841" y="1174624"/>
                  </a:lnTo>
                  <a:lnTo>
                    <a:pt x="1080234" y="1145896"/>
                  </a:lnTo>
                  <a:lnTo>
                    <a:pt x="1113520" y="1114806"/>
                  </a:lnTo>
                  <a:lnTo>
                    <a:pt x="1144572" y="1081480"/>
                  </a:lnTo>
                  <a:lnTo>
                    <a:pt x="1173265" y="1046044"/>
                  </a:lnTo>
                  <a:lnTo>
                    <a:pt x="1199473" y="1008626"/>
                  </a:lnTo>
                  <a:lnTo>
                    <a:pt x="1223070" y="969351"/>
                  </a:lnTo>
                  <a:lnTo>
                    <a:pt x="1243929" y="928345"/>
                  </a:lnTo>
                  <a:lnTo>
                    <a:pt x="1261925" y="885734"/>
                  </a:lnTo>
                  <a:lnTo>
                    <a:pt x="1276932" y="841645"/>
                  </a:lnTo>
                  <a:lnTo>
                    <a:pt x="1288823" y="796205"/>
                  </a:lnTo>
                  <a:lnTo>
                    <a:pt x="1297473" y="749538"/>
                  </a:lnTo>
                  <a:lnTo>
                    <a:pt x="1302755" y="701773"/>
                  </a:lnTo>
                  <a:lnTo>
                    <a:pt x="1304544" y="653034"/>
                  </a:lnTo>
                  <a:lnTo>
                    <a:pt x="1302755" y="604294"/>
                  </a:lnTo>
                  <a:lnTo>
                    <a:pt x="1297473" y="556529"/>
                  </a:lnTo>
                  <a:lnTo>
                    <a:pt x="1288823" y="509862"/>
                  </a:lnTo>
                  <a:lnTo>
                    <a:pt x="1276932" y="464422"/>
                  </a:lnTo>
                  <a:lnTo>
                    <a:pt x="1261925" y="420333"/>
                  </a:lnTo>
                  <a:lnTo>
                    <a:pt x="1243929" y="377722"/>
                  </a:lnTo>
                  <a:lnTo>
                    <a:pt x="1223070" y="336716"/>
                  </a:lnTo>
                  <a:lnTo>
                    <a:pt x="1199473" y="297441"/>
                  </a:lnTo>
                  <a:lnTo>
                    <a:pt x="1173265" y="260023"/>
                  </a:lnTo>
                  <a:lnTo>
                    <a:pt x="1144572" y="224587"/>
                  </a:lnTo>
                  <a:lnTo>
                    <a:pt x="1113520" y="191262"/>
                  </a:lnTo>
                  <a:lnTo>
                    <a:pt x="1080234" y="160171"/>
                  </a:lnTo>
                  <a:lnTo>
                    <a:pt x="1044841" y="131443"/>
                  </a:lnTo>
                  <a:lnTo>
                    <a:pt x="1007467" y="105202"/>
                  </a:lnTo>
                  <a:lnTo>
                    <a:pt x="968237" y="81576"/>
                  </a:lnTo>
                  <a:lnTo>
                    <a:pt x="927279" y="60691"/>
                  </a:lnTo>
                  <a:lnTo>
                    <a:pt x="884717" y="42672"/>
                  </a:lnTo>
                  <a:lnTo>
                    <a:pt x="840678" y="27647"/>
                  </a:lnTo>
                  <a:lnTo>
                    <a:pt x="795288" y="15740"/>
                  </a:lnTo>
                  <a:lnTo>
                    <a:pt x="748673" y="7080"/>
                  </a:lnTo>
                  <a:lnTo>
                    <a:pt x="700959" y="1791"/>
                  </a:lnTo>
                  <a:lnTo>
                    <a:pt x="652272" y="0"/>
                  </a:lnTo>
                  <a:close/>
                </a:path>
              </a:pathLst>
            </a:custGeom>
            <a:solidFill>
              <a:srgbClr val="49B9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058656" y="2260091"/>
              <a:ext cx="1304925" cy="1306195"/>
            </a:xfrm>
            <a:custGeom>
              <a:avLst/>
              <a:gdLst/>
              <a:ahLst/>
              <a:cxnLst/>
              <a:rect l="l" t="t" r="r" b="b"/>
              <a:pathLst>
                <a:path w="1304925" h="1306195">
                  <a:moveTo>
                    <a:pt x="0" y="653034"/>
                  </a:moveTo>
                  <a:lnTo>
                    <a:pt x="1788" y="604294"/>
                  </a:lnTo>
                  <a:lnTo>
                    <a:pt x="7070" y="556529"/>
                  </a:lnTo>
                  <a:lnTo>
                    <a:pt x="15720" y="509862"/>
                  </a:lnTo>
                  <a:lnTo>
                    <a:pt x="27611" y="464422"/>
                  </a:lnTo>
                  <a:lnTo>
                    <a:pt x="42618" y="420333"/>
                  </a:lnTo>
                  <a:lnTo>
                    <a:pt x="60614" y="377722"/>
                  </a:lnTo>
                  <a:lnTo>
                    <a:pt x="81473" y="336716"/>
                  </a:lnTo>
                  <a:lnTo>
                    <a:pt x="105070" y="297441"/>
                  </a:lnTo>
                  <a:lnTo>
                    <a:pt x="131278" y="260023"/>
                  </a:lnTo>
                  <a:lnTo>
                    <a:pt x="159971" y="224587"/>
                  </a:lnTo>
                  <a:lnTo>
                    <a:pt x="191023" y="191261"/>
                  </a:lnTo>
                  <a:lnTo>
                    <a:pt x="224309" y="160171"/>
                  </a:lnTo>
                  <a:lnTo>
                    <a:pt x="259702" y="131443"/>
                  </a:lnTo>
                  <a:lnTo>
                    <a:pt x="297076" y="105202"/>
                  </a:lnTo>
                  <a:lnTo>
                    <a:pt x="336306" y="81576"/>
                  </a:lnTo>
                  <a:lnTo>
                    <a:pt x="377264" y="60691"/>
                  </a:lnTo>
                  <a:lnTo>
                    <a:pt x="419826" y="42672"/>
                  </a:lnTo>
                  <a:lnTo>
                    <a:pt x="463865" y="27647"/>
                  </a:lnTo>
                  <a:lnTo>
                    <a:pt x="509255" y="15740"/>
                  </a:lnTo>
                  <a:lnTo>
                    <a:pt x="555870" y="7080"/>
                  </a:lnTo>
                  <a:lnTo>
                    <a:pt x="603584" y="1791"/>
                  </a:lnTo>
                  <a:lnTo>
                    <a:pt x="652272" y="0"/>
                  </a:lnTo>
                  <a:lnTo>
                    <a:pt x="700959" y="1791"/>
                  </a:lnTo>
                  <a:lnTo>
                    <a:pt x="748673" y="7080"/>
                  </a:lnTo>
                  <a:lnTo>
                    <a:pt x="795288" y="15740"/>
                  </a:lnTo>
                  <a:lnTo>
                    <a:pt x="840678" y="27647"/>
                  </a:lnTo>
                  <a:lnTo>
                    <a:pt x="884717" y="42672"/>
                  </a:lnTo>
                  <a:lnTo>
                    <a:pt x="927279" y="60691"/>
                  </a:lnTo>
                  <a:lnTo>
                    <a:pt x="968237" y="81576"/>
                  </a:lnTo>
                  <a:lnTo>
                    <a:pt x="1007467" y="105202"/>
                  </a:lnTo>
                  <a:lnTo>
                    <a:pt x="1044841" y="131443"/>
                  </a:lnTo>
                  <a:lnTo>
                    <a:pt x="1080234" y="160171"/>
                  </a:lnTo>
                  <a:lnTo>
                    <a:pt x="1113520" y="191262"/>
                  </a:lnTo>
                  <a:lnTo>
                    <a:pt x="1144572" y="224587"/>
                  </a:lnTo>
                  <a:lnTo>
                    <a:pt x="1173265" y="260023"/>
                  </a:lnTo>
                  <a:lnTo>
                    <a:pt x="1199473" y="297441"/>
                  </a:lnTo>
                  <a:lnTo>
                    <a:pt x="1223070" y="336716"/>
                  </a:lnTo>
                  <a:lnTo>
                    <a:pt x="1243929" y="377722"/>
                  </a:lnTo>
                  <a:lnTo>
                    <a:pt x="1261925" y="420333"/>
                  </a:lnTo>
                  <a:lnTo>
                    <a:pt x="1276932" y="464422"/>
                  </a:lnTo>
                  <a:lnTo>
                    <a:pt x="1288823" y="509862"/>
                  </a:lnTo>
                  <a:lnTo>
                    <a:pt x="1297473" y="556529"/>
                  </a:lnTo>
                  <a:lnTo>
                    <a:pt x="1302755" y="604294"/>
                  </a:lnTo>
                  <a:lnTo>
                    <a:pt x="1304544" y="653034"/>
                  </a:lnTo>
                  <a:lnTo>
                    <a:pt x="1302755" y="701773"/>
                  </a:lnTo>
                  <a:lnTo>
                    <a:pt x="1297473" y="749538"/>
                  </a:lnTo>
                  <a:lnTo>
                    <a:pt x="1288823" y="796205"/>
                  </a:lnTo>
                  <a:lnTo>
                    <a:pt x="1276932" y="841645"/>
                  </a:lnTo>
                  <a:lnTo>
                    <a:pt x="1261925" y="885734"/>
                  </a:lnTo>
                  <a:lnTo>
                    <a:pt x="1243929" y="928345"/>
                  </a:lnTo>
                  <a:lnTo>
                    <a:pt x="1223070" y="969351"/>
                  </a:lnTo>
                  <a:lnTo>
                    <a:pt x="1199473" y="1008626"/>
                  </a:lnTo>
                  <a:lnTo>
                    <a:pt x="1173265" y="1046044"/>
                  </a:lnTo>
                  <a:lnTo>
                    <a:pt x="1144572" y="1081480"/>
                  </a:lnTo>
                  <a:lnTo>
                    <a:pt x="1113520" y="1114806"/>
                  </a:lnTo>
                  <a:lnTo>
                    <a:pt x="1080234" y="1145896"/>
                  </a:lnTo>
                  <a:lnTo>
                    <a:pt x="1044841" y="1174624"/>
                  </a:lnTo>
                  <a:lnTo>
                    <a:pt x="1007467" y="1200865"/>
                  </a:lnTo>
                  <a:lnTo>
                    <a:pt x="968237" y="1224491"/>
                  </a:lnTo>
                  <a:lnTo>
                    <a:pt x="927279" y="1245376"/>
                  </a:lnTo>
                  <a:lnTo>
                    <a:pt x="884717" y="1263395"/>
                  </a:lnTo>
                  <a:lnTo>
                    <a:pt x="840678" y="1278420"/>
                  </a:lnTo>
                  <a:lnTo>
                    <a:pt x="795288" y="1290327"/>
                  </a:lnTo>
                  <a:lnTo>
                    <a:pt x="748673" y="1298987"/>
                  </a:lnTo>
                  <a:lnTo>
                    <a:pt x="700959" y="1304276"/>
                  </a:lnTo>
                  <a:lnTo>
                    <a:pt x="652272" y="1306068"/>
                  </a:lnTo>
                  <a:lnTo>
                    <a:pt x="603584" y="1304276"/>
                  </a:lnTo>
                  <a:lnTo>
                    <a:pt x="555870" y="1298987"/>
                  </a:lnTo>
                  <a:lnTo>
                    <a:pt x="509255" y="1290327"/>
                  </a:lnTo>
                  <a:lnTo>
                    <a:pt x="463865" y="1278420"/>
                  </a:lnTo>
                  <a:lnTo>
                    <a:pt x="419826" y="1263395"/>
                  </a:lnTo>
                  <a:lnTo>
                    <a:pt x="377264" y="1245376"/>
                  </a:lnTo>
                  <a:lnTo>
                    <a:pt x="336306" y="1224491"/>
                  </a:lnTo>
                  <a:lnTo>
                    <a:pt x="297076" y="1200865"/>
                  </a:lnTo>
                  <a:lnTo>
                    <a:pt x="259702" y="1174624"/>
                  </a:lnTo>
                  <a:lnTo>
                    <a:pt x="224309" y="1145896"/>
                  </a:lnTo>
                  <a:lnTo>
                    <a:pt x="191023" y="1114805"/>
                  </a:lnTo>
                  <a:lnTo>
                    <a:pt x="159971" y="1081480"/>
                  </a:lnTo>
                  <a:lnTo>
                    <a:pt x="131278" y="1046044"/>
                  </a:lnTo>
                  <a:lnTo>
                    <a:pt x="105070" y="1008626"/>
                  </a:lnTo>
                  <a:lnTo>
                    <a:pt x="81473" y="969351"/>
                  </a:lnTo>
                  <a:lnTo>
                    <a:pt x="60614" y="928345"/>
                  </a:lnTo>
                  <a:lnTo>
                    <a:pt x="42618" y="885734"/>
                  </a:lnTo>
                  <a:lnTo>
                    <a:pt x="27611" y="841645"/>
                  </a:lnTo>
                  <a:lnTo>
                    <a:pt x="15720" y="796205"/>
                  </a:lnTo>
                  <a:lnTo>
                    <a:pt x="7070" y="749538"/>
                  </a:lnTo>
                  <a:lnTo>
                    <a:pt x="1788" y="701773"/>
                  </a:lnTo>
                  <a:lnTo>
                    <a:pt x="0" y="653034"/>
                  </a:lnTo>
                  <a:close/>
                </a:path>
              </a:pathLst>
            </a:custGeom>
            <a:ln w="12700">
              <a:solidFill>
                <a:srgbClr val="49B9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061706" y="2437257"/>
            <a:ext cx="3298825" cy="2840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800" spc="-95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4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ahoma"/>
              <a:cs typeface="Tahoma"/>
            </a:endParaRPr>
          </a:p>
          <a:p>
            <a:pPr marL="262890" marR="330835">
              <a:lnSpc>
                <a:spcPct val="101699"/>
              </a:lnSpc>
            </a:pPr>
            <a:r>
              <a:rPr dirty="0" sz="1600" spc="-55">
                <a:latin typeface="Tahoma"/>
                <a:cs typeface="Tahoma"/>
              </a:rPr>
              <a:t>Jaun</a:t>
            </a:r>
            <a:r>
              <a:rPr dirty="0" sz="1600" spc="-45">
                <a:latin typeface="Tahoma"/>
                <a:cs typeface="Tahoma"/>
              </a:rPr>
              <a:t>t</a:t>
            </a:r>
            <a:r>
              <a:rPr dirty="0" sz="1600" spc="-220">
                <a:latin typeface="Tahoma"/>
                <a:cs typeface="Tahoma"/>
              </a:rPr>
              <a:t>:</a:t>
            </a:r>
            <a:r>
              <a:rPr dirty="0" sz="1600" spc="-50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can</a:t>
            </a:r>
            <a:r>
              <a:rPr dirty="0" sz="1600" spc="-60">
                <a:latin typeface="Tahoma"/>
                <a:cs typeface="Tahoma"/>
              </a:rPr>
              <a:t> </a:t>
            </a:r>
            <a:r>
              <a:rPr dirty="0" sz="1600">
                <a:latin typeface="Tahoma"/>
                <a:cs typeface="Tahoma"/>
              </a:rPr>
              <a:t>be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 spc="-35">
                <a:latin typeface="Tahoma"/>
                <a:cs typeface="Tahoma"/>
              </a:rPr>
              <a:t>us</a:t>
            </a:r>
            <a:r>
              <a:rPr dirty="0" sz="1600" spc="-45">
                <a:latin typeface="Tahoma"/>
                <a:cs typeface="Tahoma"/>
              </a:rPr>
              <a:t>e</a:t>
            </a:r>
            <a:r>
              <a:rPr dirty="0" sz="1600" spc="30">
                <a:latin typeface="Tahoma"/>
                <a:cs typeface="Tahoma"/>
              </a:rPr>
              <a:t>d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 spc="5">
                <a:latin typeface="Tahoma"/>
                <a:cs typeface="Tahoma"/>
              </a:rPr>
              <a:t>to</a:t>
            </a:r>
            <a:r>
              <a:rPr dirty="0" sz="1600" spc="-65">
                <a:latin typeface="Tahoma"/>
                <a:cs typeface="Tahoma"/>
              </a:rPr>
              <a:t> </a:t>
            </a:r>
            <a:r>
              <a:rPr dirty="0" sz="1600" spc="-35">
                <a:latin typeface="Tahoma"/>
                <a:cs typeface="Tahoma"/>
              </a:rPr>
              <a:t>extract  </a:t>
            </a:r>
            <a:r>
              <a:rPr dirty="0" sz="1600" spc="-25">
                <a:latin typeface="Tahoma"/>
                <a:cs typeface="Tahoma"/>
              </a:rPr>
              <a:t>data </a:t>
            </a:r>
            <a:r>
              <a:rPr dirty="0" sz="1600" spc="-15">
                <a:latin typeface="Tahoma"/>
                <a:cs typeface="Tahoma"/>
              </a:rPr>
              <a:t>from </a:t>
            </a:r>
            <a:r>
              <a:rPr dirty="0" sz="1600" spc="-5">
                <a:latin typeface="Tahoma"/>
                <a:cs typeface="Tahoma"/>
              </a:rPr>
              <a:t>HTML </a:t>
            </a:r>
            <a:r>
              <a:rPr dirty="0" sz="1600" spc="-15">
                <a:latin typeface="Tahoma"/>
                <a:cs typeface="Tahoma"/>
              </a:rPr>
              <a:t>pages </a:t>
            </a:r>
            <a:r>
              <a:rPr dirty="0" sz="1600">
                <a:latin typeface="Tahoma"/>
                <a:cs typeface="Tahoma"/>
              </a:rPr>
              <a:t>or </a:t>
            </a:r>
            <a:r>
              <a:rPr dirty="0" sz="1600" spc="5">
                <a:latin typeface="Tahoma"/>
                <a:cs typeface="Tahoma"/>
              </a:rPr>
              <a:t> </a:t>
            </a:r>
            <a:r>
              <a:rPr dirty="0" sz="1600" spc="-15">
                <a:latin typeface="Tahoma"/>
                <a:cs typeface="Tahoma"/>
              </a:rPr>
              <a:t>JSON</a:t>
            </a:r>
            <a:r>
              <a:rPr dirty="0" sz="1600" spc="-55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data</a:t>
            </a:r>
            <a:r>
              <a:rPr dirty="0" sz="1600" spc="-65">
                <a:latin typeface="Tahoma"/>
                <a:cs typeface="Tahoma"/>
              </a:rPr>
              <a:t> </a:t>
            </a:r>
            <a:r>
              <a:rPr dirty="0" sz="1600" spc="-15">
                <a:latin typeface="Tahoma"/>
                <a:cs typeface="Tahoma"/>
              </a:rPr>
              <a:t>payloads</a:t>
            </a:r>
            <a:r>
              <a:rPr dirty="0" sz="1600" spc="-60">
                <a:latin typeface="Tahoma"/>
                <a:cs typeface="Tahoma"/>
              </a:rPr>
              <a:t> </a:t>
            </a:r>
            <a:r>
              <a:rPr dirty="0" sz="1600" spc="-10">
                <a:latin typeface="Tahoma"/>
                <a:cs typeface="Tahoma"/>
              </a:rPr>
              <a:t>by</a:t>
            </a:r>
            <a:r>
              <a:rPr dirty="0" sz="1600" spc="-70">
                <a:latin typeface="Tahoma"/>
                <a:cs typeface="Tahoma"/>
              </a:rPr>
              <a:t> </a:t>
            </a:r>
            <a:r>
              <a:rPr dirty="0" sz="1600" spc="-15">
                <a:latin typeface="Tahoma"/>
                <a:cs typeface="Tahoma"/>
              </a:rPr>
              <a:t>using</a:t>
            </a:r>
            <a:r>
              <a:rPr dirty="0" sz="1600" spc="-65">
                <a:latin typeface="Tahoma"/>
                <a:cs typeface="Tahoma"/>
              </a:rPr>
              <a:t> </a:t>
            </a:r>
            <a:r>
              <a:rPr dirty="0" sz="1600" spc="-45">
                <a:latin typeface="Tahoma"/>
                <a:cs typeface="Tahoma"/>
              </a:rPr>
              <a:t>a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h</a:t>
            </a:r>
            <a:r>
              <a:rPr dirty="0" sz="1600" spc="-30">
                <a:latin typeface="Tahoma"/>
                <a:cs typeface="Tahoma"/>
              </a:rPr>
              <a:t>e</a:t>
            </a:r>
            <a:r>
              <a:rPr dirty="0" sz="1600" spc="-30">
                <a:latin typeface="Tahoma"/>
                <a:cs typeface="Tahoma"/>
              </a:rPr>
              <a:t>adless</a:t>
            </a:r>
            <a:r>
              <a:rPr dirty="0" sz="1600" spc="-50">
                <a:latin typeface="Tahoma"/>
                <a:cs typeface="Tahoma"/>
              </a:rPr>
              <a:t> </a:t>
            </a:r>
            <a:r>
              <a:rPr dirty="0" sz="1600" spc="-5">
                <a:latin typeface="Tahoma"/>
                <a:cs typeface="Tahoma"/>
              </a:rPr>
              <a:t>b</a:t>
            </a:r>
            <a:r>
              <a:rPr dirty="0" sz="1600" spc="-10">
                <a:latin typeface="Tahoma"/>
                <a:cs typeface="Tahoma"/>
              </a:rPr>
              <a:t>r</a:t>
            </a:r>
            <a:r>
              <a:rPr dirty="0" sz="1600" spc="-35">
                <a:latin typeface="Tahoma"/>
                <a:cs typeface="Tahoma"/>
              </a:rPr>
              <a:t>ows</a:t>
            </a:r>
            <a:r>
              <a:rPr dirty="0" sz="1600" spc="-40">
                <a:latin typeface="Tahoma"/>
                <a:cs typeface="Tahoma"/>
              </a:rPr>
              <a:t>e</a:t>
            </a:r>
            <a:r>
              <a:rPr dirty="0" sz="1600" spc="-90">
                <a:latin typeface="Tahoma"/>
                <a:cs typeface="Tahoma"/>
              </a:rPr>
              <a:t>r.</a:t>
            </a:r>
            <a:r>
              <a:rPr dirty="0" sz="1600" spc="-40">
                <a:latin typeface="Tahoma"/>
                <a:cs typeface="Tahoma"/>
              </a:rPr>
              <a:t> </a:t>
            </a:r>
            <a:r>
              <a:rPr dirty="0" sz="1600" spc="-130">
                <a:latin typeface="Tahoma"/>
                <a:cs typeface="Tahoma"/>
              </a:rPr>
              <a:t>I</a:t>
            </a:r>
            <a:r>
              <a:rPr dirty="0" sz="1600" spc="-110">
                <a:latin typeface="Tahoma"/>
                <a:cs typeface="Tahoma"/>
              </a:rPr>
              <a:t>t</a:t>
            </a:r>
            <a:r>
              <a:rPr dirty="0" sz="1600" spc="-60">
                <a:latin typeface="Tahoma"/>
                <a:cs typeface="Tahoma"/>
              </a:rPr>
              <a:t> </a:t>
            </a:r>
            <a:r>
              <a:rPr dirty="0" sz="1600" spc="-40">
                <a:latin typeface="Tahoma"/>
                <a:cs typeface="Tahoma"/>
              </a:rPr>
              <a:t>has  </a:t>
            </a:r>
            <a:r>
              <a:rPr dirty="0" sz="1600" spc="-30">
                <a:latin typeface="Tahoma"/>
                <a:cs typeface="Tahoma"/>
              </a:rPr>
              <a:t>recently </a:t>
            </a:r>
            <a:r>
              <a:rPr dirty="0" sz="1600" spc="-10">
                <a:latin typeface="Tahoma"/>
                <a:cs typeface="Tahoma"/>
              </a:rPr>
              <a:t>been updated </a:t>
            </a:r>
            <a:r>
              <a:rPr dirty="0" sz="1600" spc="5">
                <a:latin typeface="Tahoma"/>
                <a:cs typeface="Tahoma"/>
              </a:rPr>
              <a:t>to </a:t>
            </a:r>
            <a:r>
              <a:rPr dirty="0" sz="1600" spc="10">
                <a:latin typeface="Tahoma"/>
                <a:cs typeface="Tahoma"/>
              </a:rPr>
              <a:t> </a:t>
            </a:r>
            <a:r>
              <a:rPr dirty="0" sz="1600" spc="-10">
                <a:latin typeface="Tahoma"/>
                <a:cs typeface="Tahoma"/>
              </a:rPr>
              <a:t>include</a:t>
            </a:r>
            <a:r>
              <a:rPr dirty="0" sz="1600" spc="-60">
                <a:latin typeface="Tahoma"/>
                <a:cs typeface="Tahoma"/>
              </a:rPr>
              <a:t> </a:t>
            </a:r>
            <a:r>
              <a:rPr dirty="0" sz="1600" spc="-45">
                <a:latin typeface="Tahoma"/>
                <a:cs typeface="Tahoma"/>
              </a:rPr>
              <a:t>JavaScript</a:t>
            </a:r>
            <a:r>
              <a:rPr dirty="0" sz="1600" spc="-50">
                <a:latin typeface="Tahoma"/>
                <a:cs typeface="Tahoma"/>
              </a:rPr>
              <a:t> </a:t>
            </a:r>
            <a:r>
              <a:rPr dirty="0" sz="1600" spc="-25">
                <a:latin typeface="Tahoma"/>
                <a:cs typeface="Tahoma"/>
              </a:rPr>
              <a:t>support.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061706" y="6170421"/>
            <a:ext cx="3298825" cy="14604"/>
            <a:chOff x="8061706" y="6170421"/>
            <a:chExt cx="3298825" cy="14604"/>
          </a:xfrm>
        </p:grpSpPr>
        <p:sp>
          <p:nvSpPr>
            <p:cNvPr id="29" name="object 29"/>
            <p:cNvSpPr/>
            <p:nvPr/>
          </p:nvSpPr>
          <p:spPr>
            <a:xfrm>
              <a:off x="8068056" y="6176771"/>
              <a:ext cx="3286125" cy="1905"/>
            </a:xfrm>
            <a:custGeom>
              <a:avLst/>
              <a:gdLst/>
              <a:ahLst/>
              <a:cxnLst/>
              <a:rect l="l" t="t" r="r" b="b"/>
              <a:pathLst>
                <a:path w="3286125" h="1904">
                  <a:moveTo>
                    <a:pt x="3285744" y="0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3285744" y="1523"/>
                  </a:lnTo>
                  <a:lnTo>
                    <a:pt x="328574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068056" y="6176771"/>
              <a:ext cx="3286125" cy="1905"/>
            </a:xfrm>
            <a:custGeom>
              <a:avLst/>
              <a:gdLst/>
              <a:ahLst/>
              <a:cxnLst/>
              <a:rect l="l" t="t" r="r" b="b"/>
              <a:pathLst>
                <a:path w="3286125" h="1904">
                  <a:moveTo>
                    <a:pt x="0" y="1523"/>
                  </a:moveTo>
                  <a:lnTo>
                    <a:pt x="3285744" y="1523"/>
                  </a:lnTo>
                  <a:lnTo>
                    <a:pt x="3285744" y="0"/>
                  </a:lnTo>
                  <a:lnTo>
                    <a:pt x="0" y="0"/>
                  </a:lnTo>
                  <a:lnTo>
                    <a:pt x="0" y="1523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69573" y="6421307"/>
            <a:ext cx="206375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53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862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Lecture</a:t>
            </a:r>
            <a:r>
              <a:rPr dirty="0" spc="-75"/>
              <a:t> </a:t>
            </a: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4821" y="2330678"/>
            <a:ext cx="4344035" cy="347027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Network</a:t>
            </a:r>
            <a:r>
              <a:rPr dirty="0" sz="3200" spc="-40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>
                <a:solidFill>
                  <a:srgbClr val="D9D9D9"/>
                </a:solidFill>
                <a:latin typeface="Microsoft YaHei"/>
                <a:cs typeface="Microsoft YaHei"/>
              </a:rPr>
              <a:t>Basics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Network</a:t>
            </a:r>
            <a:r>
              <a:rPr dirty="0" sz="3200" spc="-35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 spc="-10">
                <a:solidFill>
                  <a:srgbClr val="D9D9D9"/>
                </a:solidFill>
                <a:latin typeface="Microsoft YaHei"/>
                <a:cs typeface="Microsoft YaHei"/>
              </a:rPr>
              <a:t>Protocols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 spc="-15">
                <a:solidFill>
                  <a:srgbClr val="D9D9D9"/>
                </a:solidFill>
                <a:latin typeface="Microsoft YaHei"/>
                <a:cs typeface="Microsoft YaHei"/>
              </a:rPr>
              <a:t>Socket</a:t>
            </a:r>
            <a:r>
              <a:rPr dirty="0" sz="3200" spc="-85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solidFill>
                  <a:srgbClr val="D9D9D9"/>
                </a:solidFill>
                <a:latin typeface="Microsoft YaHei"/>
                <a:cs typeface="Microsoft YaHei"/>
              </a:rPr>
              <a:t>Programming</a:t>
            </a:r>
            <a:endParaRPr sz="32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200">
                <a:latin typeface="Microsoft YaHei"/>
                <a:cs typeface="Microsoft YaHei"/>
              </a:rPr>
              <a:t>Getting</a:t>
            </a:r>
            <a:r>
              <a:rPr dirty="0" sz="3200" spc="-45">
                <a:latin typeface="Microsoft YaHei"/>
                <a:cs typeface="Microsoft YaHei"/>
              </a:rPr>
              <a:t> </a:t>
            </a:r>
            <a:r>
              <a:rPr dirty="0" sz="3200" spc="-30">
                <a:latin typeface="Microsoft YaHei"/>
                <a:cs typeface="Microsoft YaHei"/>
              </a:rPr>
              <a:t>Web</a:t>
            </a:r>
            <a:r>
              <a:rPr dirty="0" sz="3200" spc="-25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Data</a:t>
            </a:r>
            <a:endParaRPr sz="32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 spc="-10">
                <a:solidFill>
                  <a:srgbClr val="D9D9D9"/>
                </a:solidFill>
                <a:latin typeface="Microsoft YaHei"/>
                <a:cs typeface="Microsoft YaHei"/>
              </a:rPr>
              <a:t>java.net</a:t>
            </a:r>
            <a:r>
              <a:rPr dirty="0" sz="2400" spc="-40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2400" spc="-5">
                <a:solidFill>
                  <a:srgbClr val="D9D9D9"/>
                </a:solidFill>
                <a:latin typeface="Microsoft YaHei"/>
                <a:cs typeface="Microsoft YaHei"/>
              </a:rPr>
              <a:t>package</a:t>
            </a:r>
            <a:endParaRPr sz="24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 spc="-20">
                <a:solidFill>
                  <a:srgbClr val="D9D9D9"/>
                </a:solidFill>
                <a:latin typeface="Microsoft YaHei"/>
                <a:cs typeface="Microsoft YaHei"/>
              </a:rPr>
              <a:t>Web</a:t>
            </a:r>
            <a:r>
              <a:rPr dirty="0" sz="2400" spc="-30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D9D9D9"/>
                </a:solidFill>
                <a:latin typeface="Microsoft YaHei"/>
                <a:cs typeface="Microsoft YaHei"/>
              </a:rPr>
              <a:t>scraping</a:t>
            </a:r>
            <a:r>
              <a:rPr dirty="0" sz="2400" spc="-20">
                <a:solidFill>
                  <a:srgbClr val="D9D9D9"/>
                </a:solidFill>
                <a:latin typeface="Microsoft YaHei"/>
                <a:cs typeface="Microsoft YaHei"/>
              </a:rPr>
              <a:t> </a:t>
            </a:r>
            <a:r>
              <a:rPr dirty="0" sz="2400" spc="-10">
                <a:solidFill>
                  <a:srgbClr val="D9D9D9"/>
                </a:solidFill>
                <a:latin typeface="Microsoft YaHei"/>
                <a:cs typeface="Microsoft YaHei"/>
              </a:rPr>
              <a:t>libraries</a:t>
            </a:r>
            <a:endParaRPr sz="24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>
                <a:latin typeface="Microsoft YaHei"/>
                <a:cs typeface="Microsoft YaHei"/>
              </a:rPr>
              <a:t>REST</a:t>
            </a:r>
            <a:r>
              <a:rPr dirty="0" sz="2400" spc="-4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API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 h="0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69573" y="6421307"/>
            <a:ext cx="206375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55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513" y="455421"/>
            <a:ext cx="573468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</a:t>
            </a:r>
            <a:r>
              <a:rPr dirty="0" spc="-85"/>
              <a:t> </a:t>
            </a:r>
            <a:r>
              <a:rPr dirty="0" spc="-15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9513" y="1342771"/>
            <a:ext cx="10601960" cy="104838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marR="5080" indent="-229235">
              <a:lnSpc>
                <a:spcPct val="89800"/>
              </a:lnSpc>
              <a:spcBef>
                <a:spcPts val="390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 sz="2400" spc="-5">
                <a:latin typeface="Microsoft YaHei"/>
                <a:cs typeface="Microsoft YaHei"/>
              </a:rPr>
              <a:t>Network</a:t>
            </a:r>
            <a:r>
              <a:rPr dirty="0" sz="2400" spc="15">
                <a:latin typeface="Microsoft YaHei"/>
                <a:cs typeface="Microsoft YaHei"/>
              </a:rPr>
              <a:t> </a:t>
            </a:r>
            <a:r>
              <a:rPr dirty="0" sz="2400" spc="-15">
                <a:latin typeface="Microsoft YaHei"/>
                <a:cs typeface="Microsoft YaHei"/>
              </a:rPr>
              <a:t>architecture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15">
                <a:latin typeface="Microsoft YaHei"/>
                <a:cs typeface="Microsoft YaHei"/>
              </a:rPr>
              <a:t>refers</a:t>
            </a:r>
            <a:r>
              <a:rPr dirty="0" sz="2400" spc="4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to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a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network</a:t>
            </a:r>
            <a:r>
              <a:rPr dirty="0" sz="2400" spc="-5">
                <a:latin typeface="Arial MT"/>
                <a:cs typeface="Arial MT"/>
              </a:rPr>
              <a:t>’</a:t>
            </a:r>
            <a:r>
              <a:rPr dirty="0" sz="2400" spc="-5">
                <a:latin typeface="Microsoft YaHei"/>
                <a:cs typeface="Microsoft YaHei"/>
              </a:rPr>
              <a:t>s</a:t>
            </a:r>
            <a:r>
              <a:rPr dirty="0" sz="2400" spc="2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structural</a:t>
            </a:r>
            <a:r>
              <a:rPr dirty="0" sz="2400">
                <a:latin typeface="Microsoft YaHei"/>
                <a:cs typeface="Microsoft YaHei"/>
              </a:rPr>
              <a:t> and</a:t>
            </a:r>
            <a:r>
              <a:rPr dirty="0" sz="2400" spc="-2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logical</a:t>
            </a:r>
            <a:r>
              <a:rPr dirty="0" sz="2400" spc="1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layout. </a:t>
            </a:r>
            <a:r>
              <a:rPr dirty="0" sz="2400" spc="-69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It </a:t>
            </a:r>
            <a:r>
              <a:rPr dirty="0" sz="2400" spc="-5">
                <a:latin typeface="Microsoft YaHei"/>
                <a:cs typeface="Microsoft YaHei"/>
              </a:rPr>
              <a:t>describes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how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the</a:t>
            </a:r>
            <a:r>
              <a:rPr dirty="0" sz="2400" spc="-5">
                <a:latin typeface="Microsoft YaHei"/>
                <a:cs typeface="Microsoft YaHei"/>
              </a:rPr>
              <a:t> network</a:t>
            </a:r>
            <a:r>
              <a:rPr dirty="0" sz="2400" spc="2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devices </a:t>
            </a:r>
            <a:r>
              <a:rPr dirty="0" sz="2400" spc="-15">
                <a:latin typeface="Microsoft YaHei"/>
                <a:cs typeface="Microsoft YaHei"/>
              </a:rPr>
              <a:t>are</a:t>
            </a:r>
            <a:r>
              <a:rPr dirty="0" sz="2400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connected</a:t>
            </a:r>
            <a:r>
              <a:rPr dirty="0" sz="2400" spc="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and</a:t>
            </a:r>
            <a:r>
              <a:rPr dirty="0" sz="2400" spc="-1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the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rules </a:t>
            </a:r>
            <a:r>
              <a:rPr dirty="0" sz="2400">
                <a:latin typeface="Microsoft YaHei"/>
                <a:cs typeface="Microsoft YaHei"/>
              </a:rPr>
              <a:t>that </a:t>
            </a:r>
            <a:r>
              <a:rPr dirty="0" sz="2400" spc="5">
                <a:latin typeface="Microsoft YaHei"/>
                <a:cs typeface="Microsoft YaHei"/>
              </a:rPr>
              <a:t> </a:t>
            </a:r>
            <a:r>
              <a:rPr dirty="0" sz="2400" spc="-10">
                <a:latin typeface="Microsoft YaHei"/>
                <a:cs typeface="Microsoft YaHei"/>
              </a:rPr>
              <a:t>govern</a:t>
            </a:r>
            <a:r>
              <a:rPr dirty="0" sz="2400" spc="-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data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transfer </a:t>
            </a:r>
            <a:r>
              <a:rPr dirty="0" sz="2400" spc="-5">
                <a:latin typeface="Microsoft YaHei"/>
                <a:cs typeface="Microsoft YaHei"/>
              </a:rPr>
              <a:t>between</a:t>
            </a:r>
            <a:r>
              <a:rPr dirty="0" sz="2400" spc="1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them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3238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59743" y="6430162"/>
            <a:ext cx="1149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8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9779" y="2760626"/>
            <a:ext cx="7070725" cy="2683510"/>
            <a:chOff x="2049779" y="2760626"/>
            <a:chExt cx="7070725" cy="26835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9779" y="3354324"/>
              <a:ext cx="7070417" cy="20894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3746" y="2760626"/>
              <a:ext cx="1440547" cy="5784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0127" y="2766060"/>
              <a:ext cx="1609344" cy="5684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421763" y="5740400"/>
            <a:ext cx="6276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ahoma"/>
                <a:cs typeface="Tahoma"/>
              </a:rPr>
              <a:t>https:/</a:t>
            </a:r>
            <a:r>
              <a:rPr dirty="0" sz="1600" spc="-5">
                <a:latin typeface="Tahoma"/>
                <a:cs typeface="Tahoma"/>
                <a:hlinkClick r:id="rId5"/>
              </a:rPr>
              <a:t>/www.elpro</a:t>
            </a:r>
            <a:r>
              <a:rPr dirty="0" sz="1600" spc="-5">
                <a:latin typeface="Tahoma"/>
                <a:cs typeface="Tahoma"/>
              </a:rPr>
              <a:t>c</a:t>
            </a:r>
            <a:r>
              <a:rPr dirty="0" sz="1600" spc="-5">
                <a:latin typeface="Tahoma"/>
                <a:cs typeface="Tahoma"/>
                <a:hlinkClick r:id="rId5"/>
              </a:rPr>
              <a:t>us.com/tcp-ip-protocol-architecture-and-its-layers/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37076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55293" y="2740279"/>
            <a:ext cx="2434590" cy="11836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 marR="5080" indent="586740">
              <a:lnSpc>
                <a:spcPts val="4320"/>
              </a:lnSpc>
              <a:spcBef>
                <a:spcPts val="640"/>
              </a:spcBef>
            </a:pPr>
            <a:r>
              <a:rPr dirty="0" sz="4000" spc="-5">
                <a:solidFill>
                  <a:srgbClr val="FFFFFF"/>
                </a:solidFill>
                <a:latin typeface="Microsoft YaHei"/>
                <a:cs typeface="Microsoft YaHei"/>
              </a:rPr>
              <a:t>What</a:t>
            </a:r>
            <a:r>
              <a:rPr dirty="0" sz="4000" spc="-8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000">
                <a:solidFill>
                  <a:srgbClr val="FFFFFF"/>
                </a:solidFill>
                <a:latin typeface="Microsoft YaHei"/>
                <a:cs typeface="Microsoft YaHei"/>
              </a:rPr>
              <a:t>is </a:t>
            </a:r>
            <a:r>
              <a:rPr dirty="0" sz="4000" spc="-116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000" spc="-5">
                <a:solidFill>
                  <a:srgbClr val="FFFFFF"/>
                </a:solidFill>
                <a:latin typeface="Microsoft YaHei"/>
                <a:cs typeface="Microsoft YaHei"/>
              </a:rPr>
              <a:t>REST</a:t>
            </a:r>
            <a:r>
              <a:rPr dirty="0" sz="4000" spc="-8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000" spc="-5">
                <a:solidFill>
                  <a:srgbClr val="FFFFFF"/>
                </a:solidFill>
                <a:latin typeface="Microsoft YaHei"/>
                <a:cs typeface="Microsoft YaHei"/>
              </a:rPr>
              <a:t>API?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912" y="188213"/>
            <a:ext cx="210820" cy="1419860"/>
          </a:xfrm>
          <a:prstGeom prst="rect">
            <a:avLst/>
          </a:prstGeom>
        </p:spPr>
        <p:txBody>
          <a:bodyPr wrap="square" lIns="0" tIns="209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TAO</a:t>
            </a:r>
            <a:r>
              <a:rPr dirty="0" sz="1100" spc="-7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Yida@SUSTECH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89753" y="887958"/>
            <a:ext cx="5801360" cy="124650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b="1">
                <a:latin typeface="Microsoft YaHei"/>
                <a:cs typeface="Microsoft YaHei"/>
              </a:rPr>
              <a:t>API</a:t>
            </a:r>
            <a:endParaRPr sz="2000">
              <a:latin typeface="Microsoft YaHei"/>
              <a:cs typeface="Microsoft YaHei"/>
            </a:endParaRPr>
          </a:p>
          <a:p>
            <a:pPr lvl="1" marL="698500" marR="5080" indent="-228600">
              <a:lnSpc>
                <a:spcPct val="89200"/>
              </a:lnSpc>
              <a:spcBef>
                <a:spcPts val="52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latin typeface="Microsoft YaHei"/>
                <a:cs typeface="Microsoft YaHei"/>
              </a:rPr>
              <a:t>An interface for </a:t>
            </a:r>
            <a:r>
              <a:rPr dirty="0" sz="2000" spc="-5">
                <a:latin typeface="Microsoft YaHei"/>
                <a:cs typeface="Microsoft YaHei"/>
              </a:rPr>
              <a:t>multiple programs </a:t>
            </a:r>
            <a:r>
              <a:rPr dirty="0" sz="2000" spc="-10">
                <a:latin typeface="Microsoft YaHei"/>
                <a:cs typeface="Microsoft YaHei"/>
              </a:rPr>
              <a:t>to </a:t>
            </a:r>
            <a:r>
              <a:rPr dirty="0" sz="2000" spc="-5">
                <a:latin typeface="Microsoft YaHei"/>
                <a:cs typeface="Microsoft YaHei"/>
              </a:rPr>
              <a:t> communicate with each </a:t>
            </a:r>
            <a:r>
              <a:rPr dirty="0" sz="2000">
                <a:latin typeface="Microsoft YaHei"/>
                <a:cs typeface="Microsoft YaHei"/>
              </a:rPr>
              <a:t>other (e.g., public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class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and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methods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in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>
                <a:latin typeface="Consolas"/>
                <a:cs typeface="Consolas"/>
              </a:rPr>
              <a:t>java.net</a:t>
            </a:r>
            <a:r>
              <a:rPr dirty="0" sz="2000">
                <a:latin typeface="Microsoft YaHei"/>
                <a:cs typeface="Microsoft YaHei"/>
              </a:rPr>
              <a:t>)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89753" y="2514447"/>
            <a:ext cx="5110480" cy="103886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 b="1">
                <a:latin typeface="Microsoft YaHei"/>
                <a:cs typeface="Microsoft YaHei"/>
              </a:rPr>
              <a:t>REST</a:t>
            </a:r>
            <a:endParaRPr sz="20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 spc="-5" b="1">
                <a:latin typeface="Microsoft YaHei"/>
                <a:cs typeface="Microsoft YaHei"/>
              </a:rPr>
              <a:t>RE</a:t>
            </a:r>
            <a:r>
              <a:rPr dirty="0" sz="2000" spc="-5">
                <a:latin typeface="Microsoft YaHei"/>
                <a:cs typeface="Microsoft YaHei"/>
              </a:rPr>
              <a:t>presentational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10" b="1">
                <a:latin typeface="Microsoft YaHei"/>
                <a:cs typeface="Microsoft YaHei"/>
              </a:rPr>
              <a:t>S</a:t>
            </a:r>
            <a:r>
              <a:rPr dirty="0" sz="2000" spc="-10">
                <a:latin typeface="Microsoft YaHei"/>
                <a:cs typeface="Microsoft YaHei"/>
              </a:rPr>
              <a:t>tate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b="1">
                <a:latin typeface="Microsoft YaHei"/>
                <a:cs typeface="Microsoft YaHei"/>
              </a:rPr>
              <a:t>T</a:t>
            </a:r>
            <a:r>
              <a:rPr dirty="0" sz="2000">
                <a:latin typeface="Microsoft YaHei"/>
                <a:cs typeface="Microsoft YaHei"/>
              </a:rPr>
              <a:t>ransfer</a:t>
            </a:r>
            <a:endParaRPr sz="2000">
              <a:latin typeface="Microsoft YaHei"/>
              <a:cs typeface="Microsoft YaHei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latin typeface="Microsoft YaHei"/>
                <a:cs typeface="Microsoft YaHei"/>
              </a:rPr>
              <a:t>REST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is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software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architectural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style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7834" y="3928973"/>
            <a:ext cx="5900420" cy="205486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363220" indent="-22923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62585" algn="l"/>
                <a:tab pos="363220" algn="l"/>
              </a:tabLst>
            </a:pPr>
            <a:r>
              <a:rPr dirty="0" sz="2000" spc="-5" b="1">
                <a:latin typeface="Microsoft YaHei"/>
                <a:cs typeface="Microsoft YaHei"/>
              </a:rPr>
              <a:t>REST</a:t>
            </a:r>
            <a:r>
              <a:rPr dirty="0" sz="2000" spc="-45" b="1">
                <a:latin typeface="Microsoft YaHei"/>
                <a:cs typeface="Microsoft YaHei"/>
              </a:rPr>
              <a:t> </a:t>
            </a:r>
            <a:r>
              <a:rPr dirty="0" sz="2000" b="1">
                <a:latin typeface="Microsoft YaHei"/>
                <a:cs typeface="Microsoft YaHei"/>
              </a:rPr>
              <a:t>API</a:t>
            </a:r>
            <a:endParaRPr sz="2000">
              <a:latin typeface="Microsoft YaHei"/>
              <a:cs typeface="Microsoft YaHei"/>
            </a:endParaRPr>
          </a:p>
          <a:p>
            <a:pPr lvl="1" marL="819785" marR="535305" indent="-228600">
              <a:lnSpc>
                <a:spcPts val="2160"/>
              </a:lnSpc>
              <a:spcBef>
                <a:spcPts val="540"/>
              </a:spcBef>
              <a:buFont typeface="Arial MT"/>
              <a:buChar char="•"/>
              <a:tabLst>
                <a:tab pos="819785" algn="l"/>
                <a:tab pos="820419" algn="l"/>
              </a:tabLst>
            </a:pPr>
            <a:r>
              <a:rPr dirty="0" sz="2000">
                <a:latin typeface="Microsoft YaHei"/>
                <a:cs typeface="Microsoft YaHei"/>
              </a:rPr>
              <a:t>A REST API </a:t>
            </a:r>
            <a:r>
              <a:rPr dirty="0" sz="2000" spc="-5">
                <a:latin typeface="Microsoft YaHei"/>
                <a:cs typeface="Microsoft YaHei"/>
              </a:rPr>
              <a:t>is </a:t>
            </a:r>
            <a:r>
              <a:rPr dirty="0" sz="2000">
                <a:latin typeface="Microsoft YaHei"/>
                <a:cs typeface="Microsoft YaHei"/>
              </a:rPr>
              <a:t>an API </a:t>
            </a:r>
            <a:r>
              <a:rPr dirty="0" sz="2000" spc="-5">
                <a:latin typeface="Microsoft YaHei"/>
                <a:cs typeface="Microsoft YaHei"/>
              </a:rPr>
              <a:t>conforms </a:t>
            </a:r>
            <a:r>
              <a:rPr dirty="0" sz="2000" spc="-10">
                <a:latin typeface="Microsoft YaHei"/>
                <a:cs typeface="Microsoft YaHei"/>
              </a:rPr>
              <a:t>to </a:t>
            </a:r>
            <a:r>
              <a:rPr dirty="0" sz="2000">
                <a:latin typeface="Microsoft YaHei"/>
                <a:cs typeface="Microsoft YaHei"/>
              </a:rPr>
              <a:t>the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constraints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20">
                <a:latin typeface="Microsoft YaHei"/>
                <a:cs typeface="Microsoft YaHei"/>
              </a:rPr>
              <a:t>of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REST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architectural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style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4471C4"/>
                </a:solidFill>
                <a:latin typeface="Comic Sans MS"/>
                <a:cs typeface="Comic Sans MS"/>
              </a:rPr>
              <a:t>What</a:t>
            </a:r>
            <a:r>
              <a:rPr dirty="0" sz="2400" spc="-20">
                <a:solidFill>
                  <a:srgbClr val="4471C4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471C4"/>
                </a:solidFill>
                <a:latin typeface="Comic Sans MS"/>
                <a:cs typeface="Comic Sans MS"/>
              </a:rPr>
              <a:t>are</a:t>
            </a:r>
            <a:r>
              <a:rPr dirty="0" sz="2400" spc="-20">
                <a:solidFill>
                  <a:srgbClr val="4471C4"/>
                </a:solidFill>
                <a:latin typeface="Comic Sans MS"/>
                <a:cs typeface="Comic Sans MS"/>
              </a:rPr>
              <a:t> </a:t>
            </a:r>
            <a:r>
              <a:rPr dirty="0" sz="2400" spc="-5">
                <a:solidFill>
                  <a:srgbClr val="4471C4"/>
                </a:solidFill>
                <a:latin typeface="Comic Sans MS"/>
                <a:cs typeface="Comic Sans MS"/>
              </a:rPr>
              <a:t>the</a:t>
            </a:r>
            <a:r>
              <a:rPr dirty="0" sz="2400" spc="-25">
                <a:solidFill>
                  <a:srgbClr val="4471C4"/>
                </a:solidFill>
                <a:latin typeface="Comic Sans MS"/>
                <a:cs typeface="Comic Sans MS"/>
              </a:rPr>
              <a:t> </a:t>
            </a:r>
            <a:r>
              <a:rPr dirty="0" sz="2400" spc="-5">
                <a:solidFill>
                  <a:srgbClr val="4471C4"/>
                </a:solidFill>
                <a:latin typeface="Comic Sans MS"/>
                <a:cs typeface="Comic Sans MS"/>
              </a:rPr>
              <a:t>constraints</a:t>
            </a:r>
            <a:r>
              <a:rPr dirty="0" sz="2400" spc="-15">
                <a:solidFill>
                  <a:srgbClr val="4471C4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471C4"/>
                </a:solidFill>
                <a:latin typeface="Comic Sans MS"/>
                <a:cs typeface="Comic Sans MS"/>
              </a:rPr>
              <a:t>of</a:t>
            </a:r>
            <a:r>
              <a:rPr dirty="0" sz="2400" spc="-10">
                <a:solidFill>
                  <a:srgbClr val="4471C4"/>
                </a:solidFill>
                <a:latin typeface="Comic Sans MS"/>
                <a:cs typeface="Comic Sans MS"/>
              </a:rPr>
              <a:t> </a:t>
            </a:r>
            <a:r>
              <a:rPr dirty="0" sz="2400" spc="-5">
                <a:solidFill>
                  <a:srgbClr val="4471C4"/>
                </a:solidFill>
                <a:latin typeface="Comic Sans MS"/>
                <a:cs typeface="Comic Sans MS"/>
              </a:rPr>
              <a:t>REST</a:t>
            </a:r>
            <a:r>
              <a:rPr dirty="0" sz="2400" spc="-15">
                <a:solidFill>
                  <a:srgbClr val="4471C4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4471C4"/>
                </a:solidFill>
                <a:latin typeface="Comic Sans MS"/>
                <a:cs typeface="Comic Sans MS"/>
              </a:rPr>
              <a:t>style?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50116" y="6540195"/>
            <a:ext cx="1600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E7E7E"/>
                </a:solidFill>
                <a:latin typeface="Microsoft YaHei"/>
                <a:cs typeface="Microsoft YaHei"/>
              </a:rPr>
              <a:t>56</a:t>
            </a:r>
            <a:endParaRPr sz="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145" y="1231214"/>
            <a:ext cx="411543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REST</a:t>
            </a:r>
            <a:r>
              <a:rPr dirty="0" sz="4000" spc="-75"/>
              <a:t> </a:t>
            </a:r>
            <a:r>
              <a:rPr dirty="0" sz="4000" spc="-5"/>
              <a:t>Constraints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55193" y="2255901"/>
            <a:ext cx="6361430" cy="3405504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5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Microsoft YaHei"/>
                <a:cs typeface="Microsoft YaHei"/>
              </a:rPr>
              <a:t>Client-server: A </a:t>
            </a:r>
            <a:r>
              <a:rPr dirty="0" sz="2000" spc="-5">
                <a:latin typeface="Microsoft YaHei"/>
                <a:cs typeface="Microsoft YaHei"/>
              </a:rPr>
              <a:t>client-server </a:t>
            </a:r>
            <a:r>
              <a:rPr dirty="0" sz="2000" spc="-10">
                <a:latin typeface="Microsoft YaHei"/>
                <a:cs typeface="Microsoft YaHei"/>
              </a:rPr>
              <a:t>architecture </a:t>
            </a:r>
            <a:r>
              <a:rPr dirty="0" sz="2000">
                <a:latin typeface="Microsoft YaHei"/>
                <a:cs typeface="Microsoft YaHei"/>
              </a:rPr>
              <a:t>made </a:t>
            </a:r>
            <a:r>
              <a:rPr dirty="0" sz="2000" spc="-5">
                <a:latin typeface="Microsoft YaHei"/>
                <a:cs typeface="Microsoft YaHei"/>
              </a:rPr>
              <a:t>up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20">
                <a:latin typeface="Microsoft YaHei"/>
                <a:cs typeface="Microsoft YaHei"/>
              </a:rPr>
              <a:t>of </a:t>
            </a:r>
            <a:r>
              <a:rPr dirty="0" sz="2000" spc="-5">
                <a:latin typeface="Microsoft YaHei"/>
                <a:cs typeface="Microsoft YaHei"/>
              </a:rPr>
              <a:t>clients, </a:t>
            </a:r>
            <a:r>
              <a:rPr dirty="0" sz="2000" spc="10">
                <a:latin typeface="Microsoft YaHei"/>
                <a:cs typeface="Microsoft YaHei"/>
              </a:rPr>
              <a:t>servers, </a:t>
            </a:r>
            <a:r>
              <a:rPr dirty="0" sz="2000">
                <a:latin typeface="Microsoft YaHei"/>
                <a:cs typeface="Microsoft YaHei"/>
              </a:rPr>
              <a:t>and </a:t>
            </a:r>
            <a:r>
              <a:rPr dirty="0" sz="2000" spc="-5">
                <a:latin typeface="Microsoft YaHei"/>
                <a:cs typeface="Microsoft YaHei"/>
              </a:rPr>
              <a:t>resources </a:t>
            </a:r>
            <a:r>
              <a:rPr dirty="0" sz="2000">
                <a:latin typeface="Microsoft YaHei"/>
                <a:cs typeface="Microsoft YaHei"/>
              </a:rPr>
              <a:t>(info </a:t>
            </a:r>
            <a:r>
              <a:rPr dirty="0" sz="2000" spc="-20">
                <a:latin typeface="Microsoft YaHei"/>
                <a:cs typeface="Microsoft YaHei"/>
              </a:rPr>
              <a:t>like </a:t>
            </a:r>
            <a:r>
              <a:rPr dirty="0" sz="2000" spc="-5">
                <a:latin typeface="Microsoft YaHei"/>
                <a:cs typeface="Microsoft YaHei"/>
              </a:rPr>
              <a:t>text, </a:t>
            </a:r>
            <a:r>
              <a:rPr dirty="0" sz="2000">
                <a:latin typeface="Microsoft YaHei"/>
                <a:cs typeface="Microsoft YaHei"/>
              </a:rPr>
              <a:t> image,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video)</a:t>
            </a:r>
            <a:endParaRPr sz="20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Microsoft YaHei"/>
                <a:cs typeface="Microsoft YaHei"/>
              </a:rPr>
              <a:t>Resources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could be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accessed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using</a:t>
            </a:r>
            <a:r>
              <a:rPr dirty="0" sz="2000">
                <a:latin typeface="Microsoft YaHei"/>
                <a:cs typeface="Microsoft YaHei"/>
              </a:rPr>
              <a:t> URL</a:t>
            </a:r>
            <a:endParaRPr sz="2000">
              <a:latin typeface="Microsoft YaHei"/>
              <a:cs typeface="Microsoft YaHei"/>
            </a:endParaRPr>
          </a:p>
          <a:p>
            <a:pPr marL="241300" marR="661035" indent="-228600">
              <a:lnSpc>
                <a:spcPts val="1920"/>
              </a:lnSpc>
              <a:spcBef>
                <a:spcPts val="9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Microsoft YaHei"/>
                <a:cs typeface="Microsoft YaHei"/>
              </a:rPr>
              <a:t>Stateless: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Resource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requests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should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5">
                <a:latin typeface="Microsoft YaHei"/>
                <a:cs typeface="Microsoft YaHei"/>
              </a:rPr>
              <a:t>be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made </a:t>
            </a:r>
            <a:r>
              <a:rPr dirty="0" sz="2000" spc="-57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independently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20">
                <a:latin typeface="Microsoft YaHei"/>
                <a:cs typeface="Microsoft YaHei"/>
              </a:rPr>
              <a:t>of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one </a:t>
            </a:r>
            <a:r>
              <a:rPr dirty="0" sz="2000" spc="-5">
                <a:latin typeface="Microsoft YaHei"/>
                <a:cs typeface="Microsoft YaHei"/>
              </a:rPr>
              <a:t>another</a:t>
            </a:r>
            <a:endParaRPr sz="20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Microsoft YaHei"/>
                <a:cs typeface="Microsoft YaHei"/>
              </a:rPr>
              <a:t>Requests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are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made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using </a:t>
            </a:r>
            <a:r>
              <a:rPr dirty="0" sz="2000" spc="10">
                <a:latin typeface="Microsoft YaHei"/>
                <a:cs typeface="Microsoft YaHei"/>
              </a:rPr>
              <a:t>HTTP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protocol</a:t>
            </a:r>
            <a:endParaRPr sz="2000">
              <a:latin typeface="Microsoft YaHei"/>
              <a:cs typeface="Microsoft YaHei"/>
            </a:endParaRPr>
          </a:p>
          <a:p>
            <a:pPr lvl="1" marL="698500" indent="-22923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2000" spc="-5">
                <a:latin typeface="Microsoft YaHei"/>
                <a:cs typeface="Microsoft YaHei"/>
              </a:rPr>
              <a:t>GET: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get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resources</a:t>
            </a:r>
            <a:endParaRPr sz="2000">
              <a:latin typeface="Microsoft YaHei"/>
              <a:cs typeface="Microsoft YaHei"/>
            </a:endParaRPr>
          </a:p>
          <a:p>
            <a:pPr lvl="1" marL="698500" indent="-22923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2000" spc="-5">
                <a:latin typeface="Microsoft YaHei"/>
                <a:cs typeface="Microsoft YaHei"/>
              </a:rPr>
              <a:t>POST: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create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resources</a:t>
            </a:r>
            <a:endParaRPr sz="2000">
              <a:latin typeface="Microsoft YaHei"/>
              <a:cs typeface="Microsoft YaHei"/>
            </a:endParaRPr>
          </a:p>
          <a:p>
            <a:pPr lvl="1" marL="698500" indent="-22923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2000" spc="-40">
                <a:latin typeface="Microsoft YaHei"/>
                <a:cs typeface="Microsoft YaHei"/>
              </a:rPr>
              <a:t>PUT/PATCH: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update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resources</a:t>
            </a:r>
            <a:endParaRPr sz="2000">
              <a:latin typeface="Microsoft YaHei"/>
              <a:cs typeface="Microsoft YaHei"/>
            </a:endParaRPr>
          </a:p>
          <a:p>
            <a:pPr lvl="1" marL="698500" indent="-22923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2000">
                <a:latin typeface="Microsoft YaHei"/>
                <a:cs typeface="Microsoft YaHei"/>
              </a:rPr>
              <a:t>DELETE: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delete</a:t>
            </a:r>
            <a:r>
              <a:rPr dirty="0" sz="2000" spc="-10">
                <a:latin typeface="Microsoft YaHei"/>
                <a:cs typeface="Microsoft YaHei"/>
              </a:rPr>
              <a:t> resources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4567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9376" y="0"/>
            <a:ext cx="4992624" cy="68579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Microsoft YaHei"/>
                <a:cs typeface="Microsoft YaHei"/>
              </a:rPr>
              <a:t>57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9046" y="5727598"/>
            <a:ext cx="6255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Tahoma"/>
                <a:cs typeface="Tahoma"/>
              </a:rPr>
              <a:t>source:</a:t>
            </a:r>
            <a:r>
              <a:rPr dirty="0" sz="18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https:/</a:t>
            </a:r>
            <a:r>
              <a:rPr dirty="0" sz="1800" spc="-2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/www.altexsoft.com/blog/rest</a:t>
            </a: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1800" spc="-2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api-design/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58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59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442" y="647776"/>
            <a:ext cx="67417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REST</a:t>
            </a:r>
            <a:r>
              <a:rPr dirty="0" spc="-15"/>
              <a:t> </a:t>
            </a:r>
            <a:r>
              <a:rPr dirty="0" spc="-5"/>
              <a:t>API</a:t>
            </a:r>
            <a:r>
              <a:rPr dirty="0" spc="-30"/>
              <a:t> </a:t>
            </a:r>
            <a:r>
              <a:rPr dirty="0" spc="-20"/>
              <a:t>Request</a:t>
            </a:r>
            <a:r>
              <a:rPr dirty="0" spc="-45"/>
              <a:t> </a:t>
            </a:r>
            <a:r>
              <a:rPr dirty="0"/>
              <a:t>Design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75327" y="3115310"/>
          <a:ext cx="1821180" cy="2604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2130"/>
              </a:tblGrid>
              <a:tr h="518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90" b="1">
                          <a:latin typeface="Trebuchet MS"/>
                          <a:cs typeface="Trebuchet MS"/>
                        </a:rPr>
                        <a:t>GET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800" spc="-45" b="1">
                          <a:latin typeface="Trebuchet MS"/>
                          <a:cs typeface="Trebuchet MS"/>
                        </a:rPr>
                        <a:t>PUT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800" spc="15" b="1">
                          <a:latin typeface="Trebuchet MS"/>
                          <a:cs typeface="Trebuchet MS"/>
                        </a:rPr>
                        <a:t>PATCH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800" spc="5" b="1">
                          <a:latin typeface="Trebuchet MS"/>
                          <a:cs typeface="Trebuchet MS"/>
                        </a:rPr>
                        <a:t>POST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18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800" spc="-100" b="1">
                          <a:latin typeface="Trebuchet MS"/>
                          <a:cs typeface="Trebuchet MS"/>
                        </a:rPr>
                        <a:t>DELETE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65070" algn="l"/>
                <a:tab pos="3501390" algn="l"/>
                <a:tab pos="5372735" algn="l"/>
                <a:tab pos="6267450" algn="l"/>
              </a:tabLst>
            </a:pPr>
            <a:r>
              <a:rPr dirty="0" spc="-70"/>
              <a:t>Request	</a:t>
            </a:r>
            <a:r>
              <a:rPr dirty="0" spc="-245"/>
              <a:t>=	</a:t>
            </a:r>
            <a:r>
              <a:rPr dirty="0" spc="-5"/>
              <a:t>Verb	</a:t>
            </a:r>
            <a:r>
              <a:rPr dirty="0" spc="-245"/>
              <a:t>+	</a:t>
            </a:r>
            <a:r>
              <a:rPr dirty="0" spc="-25"/>
              <a:t>Object</a:t>
            </a:r>
          </a:p>
          <a:p>
            <a:pPr marL="6249670" marR="5080" indent="-287020">
              <a:lnSpc>
                <a:spcPct val="100000"/>
              </a:lnSpc>
              <a:spcBef>
                <a:spcPts val="3590"/>
              </a:spcBef>
              <a:buFont typeface="Arial MT"/>
              <a:buChar char="•"/>
              <a:tabLst>
                <a:tab pos="6249670" algn="l"/>
                <a:tab pos="6250305" algn="l"/>
              </a:tabLst>
            </a:pPr>
            <a:r>
              <a:rPr dirty="0" sz="2800" spc="-50"/>
              <a:t>Typically</a:t>
            </a:r>
            <a:r>
              <a:rPr dirty="0" sz="2800" spc="55"/>
              <a:t> </a:t>
            </a:r>
            <a:r>
              <a:rPr dirty="0" sz="2800" spc="-60"/>
              <a:t>use</a:t>
            </a:r>
            <a:r>
              <a:rPr dirty="0" sz="2800" spc="50"/>
              <a:t> </a:t>
            </a:r>
            <a:r>
              <a:rPr dirty="0" sz="2800" spc="-5"/>
              <a:t>noun</a:t>
            </a:r>
            <a:r>
              <a:rPr dirty="0" sz="2800" spc="35"/>
              <a:t> </a:t>
            </a:r>
            <a:r>
              <a:rPr dirty="0" sz="2800" spc="-20"/>
              <a:t>in </a:t>
            </a:r>
            <a:r>
              <a:rPr dirty="0" sz="2800" spc="-15"/>
              <a:t> </a:t>
            </a:r>
            <a:r>
              <a:rPr dirty="0" sz="2800" spc="-25"/>
              <a:t>plural</a:t>
            </a:r>
            <a:r>
              <a:rPr dirty="0" sz="2800" spc="-110"/>
              <a:t> </a:t>
            </a:r>
            <a:r>
              <a:rPr dirty="0" sz="2800"/>
              <a:t>f</a:t>
            </a:r>
            <a:r>
              <a:rPr dirty="0" sz="2800" spc="10"/>
              <a:t>o</a:t>
            </a:r>
            <a:r>
              <a:rPr dirty="0" sz="2800" spc="-100"/>
              <a:t>rm,</a:t>
            </a:r>
            <a:r>
              <a:rPr dirty="0" sz="2800" spc="-120"/>
              <a:t> </a:t>
            </a:r>
            <a:r>
              <a:rPr dirty="0" sz="2800" spc="-140"/>
              <a:t>e.g.,</a:t>
            </a:r>
            <a:r>
              <a:rPr dirty="0" sz="2800" spc="-120"/>
              <a:t> </a:t>
            </a:r>
            <a:r>
              <a:rPr dirty="0" sz="2400">
                <a:latin typeface="Consolas"/>
                <a:cs typeface="Consolas"/>
              </a:rPr>
              <a:t>questions</a:t>
            </a:r>
            <a:endParaRPr sz="2400">
              <a:latin typeface="Consolas"/>
              <a:cs typeface="Consolas"/>
            </a:endParaRPr>
          </a:p>
          <a:p>
            <a:pPr marL="6249670" marR="527685" indent="-287020">
              <a:lnSpc>
                <a:spcPct val="100000"/>
              </a:lnSpc>
              <a:buFont typeface="Arial MT"/>
              <a:buChar char="•"/>
              <a:tabLst>
                <a:tab pos="6249670" algn="l"/>
                <a:tab pos="6250305" algn="l"/>
              </a:tabLst>
            </a:pPr>
            <a:r>
              <a:rPr dirty="0" sz="2800"/>
              <a:t>Allow </a:t>
            </a:r>
            <a:r>
              <a:rPr dirty="0" sz="2800" spc="-50"/>
              <a:t>parameters </a:t>
            </a:r>
            <a:r>
              <a:rPr dirty="0" sz="2800" spc="-20"/>
              <a:t>for </a:t>
            </a:r>
            <a:r>
              <a:rPr dirty="0" sz="2800" spc="-15"/>
              <a:t> </a:t>
            </a:r>
            <a:r>
              <a:rPr dirty="0" sz="2800" spc="-55"/>
              <a:t>filtering</a:t>
            </a:r>
            <a:r>
              <a:rPr dirty="0" sz="2800" spc="-40"/>
              <a:t>,</a:t>
            </a:r>
            <a:r>
              <a:rPr dirty="0" sz="2800" spc="-114"/>
              <a:t> </a:t>
            </a:r>
            <a:r>
              <a:rPr dirty="0" sz="2800" spc="-65"/>
              <a:t>e.</a:t>
            </a:r>
            <a:r>
              <a:rPr dirty="0" sz="2800" spc="-85"/>
              <a:t>g</a:t>
            </a:r>
            <a:r>
              <a:rPr dirty="0" sz="2800" spc="-240"/>
              <a:t>.</a:t>
            </a:r>
            <a:r>
              <a:rPr dirty="0" sz="2800" spc="-235"/>
              <a:t>,</a:t>
            </a:r>
            <a:r>
              <a:rPr dirty="0" sz="2800" spc="-80"/>
              <a:t> </a:t>
            </a:r>
            <a:r>
              <a:rPr dirty="0" sz="2400">
                <a:latin typeface="Consolas"/>
                <a:cs typeface="Consolas"/>
              </a:rPr>
              <a:t>?limit=10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44843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GitHub</a:t>
            </a:r>
            <a:r>
              <a:rPr dirty="0" spc="-40"/>
              <a:t> </a:t>
            </a:r>
            <a:r>
              <a:rPr dirty="0"/>
              <a:t>REST</a:t>
            </a:r>
            <a:r>
              <a:rPr dirty="0" spc="-30"/>
              <a:t> </a:t>
            </a:r>
            <a:r>
              <a:rPr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468" y="1933955"/>
            <a:ext cx="3816096" cy="7147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468" y="2848355"/>
            <a:ext cx="5388864" cy="6812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468" y="3749040"/>
            <a:ext cx="4582668" cy="6812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220" y="4649723"/>
            <a:ext cx="6251448" cy="6537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97934" y="1965705"/>
            <a:ext cx="8193405" cy="4008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9189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Tahoma"/>
                <a:cs typeface="Tahoma"/>
              </a:rPr>
              <a:t>Get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repository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info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by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its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owner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and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repo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name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ahoma"/>
              <a:cs typeface="Tahoma"/>
            </a:endParaRPr>
          </a:p>
          <a:p>
            <a:pPr algn="ctr" marL="461009">
              <a:lnSpc>
                <a:spcPct val="100000"/>
              </a:lnSpc>
            </a:pPr>
            <a:r>
              <a:rPr dirty="0" sz="2400" spc="-65">
                <a:latin typeface="Tahoma"/>
                <a:cs typeface="Tahoma"/>
              </a:rPr>
              <a:t>List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repository</a:t>
            </a:r>
            <a:r>
              <a:rPr dirty="0" sz="2400" spc="-114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contributors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00">
              <a:latin typeface="Tahoma"/>
              <a:cs typeface="Tahoma"/>
            </a:endParaRPr>
          </a:p>
          <a:p>
            <a:pPr marL="1514475">
              <a:lnSpc>
                <a:spcPct val="100000"/>
              </a:lnSpc>
              <a:spcBef>
                <a:spcPts val="1710"/>
              </a:spcBef>
            </a:pPr>
            <a:r>
              <a:rPr dirty="0" sz="2400" spc="-35">
                <a:latin typeface="Tahoma"/>
                <a:cs typeface="Tahoma"/>
              </a:rPr>
              <a:t>Create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an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issue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(must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have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pull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access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to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this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repo)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ahoma"/>
              <a:cs typeface="Tahoma"/>
            </a:endParaRPr>
          </a:p>
          <a:p>
            <a:pPr marL="3371850" marR="1095375">
              <a:lnSpc>
                <a:spcPct val="100000"/>
              </a:lnSpc>
            </a:pPr>
            <a:r>
              <a:rPr dirty="0" sz="2400" spc="-5">
                <a:latin typeface="Tahoma"/>
                <a:cs typeface="Tahoma"/>
              </a:rPr>
              <a:t>Update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release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80">
                <a:latin typeface="Tahoma"/>
                <a:cs typeface="Tahoma"/>
              </a:rPr>
              <a:t>(must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have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push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access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to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this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repo)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dirty="0" sz="2400" spc="-50">
                <a:latin typeface="Tahoma"/>
                <a:cs typeface="Tahoma"/>
              </a:rPr>
              <a:t>Search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for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topics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(should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40">
                <a:latin typeface="Tahoma"/>
                <a:cs typeface="Tahoma"/>
              </a:rPr>
              <a:t>specify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the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topic</a:t>
            </a:r>
            <a:r>
              <a:rPr dirty="0" sz="2400" spc="-90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using</a:t>
            </a:r>
            <a:r>
              <a:rPr dirty="0" sz="2400" spc="-95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parameters)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468" y="5454396"/>
            <a:ext cx="2884932" cy="6888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75628" y="688975"/>
            <a:ext cx="530860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40">
                <a:latin typeface="Tahoma"/>
                <a:cs typeface="Tahoma"/>
              </a:rPr>
              <a:t>U</a:t>
            </a:r>
            <a:r>
              <a:rPr dirty="0" sz="2000" spc="-40">
                <a:latin typeface="Tahoma"/>
                <a:cs typeface="Tahoma"/>
              </a:rPr>
              <a:t>R</a:t>
            </a:r>
            <a:r>
              <a:rPr dirty="0" sz="2000" spc="-65">
                <a:latin typeface="Tahoma"/>
                <a:cs typeface="Tahoma"/>
              </a:rPr>
              <a:t>L</a:t>
            </a:r>
            <a:r>
              <a:rPr dirty="0" sz="2000" spc="-270">
                <a:latin typeface="Tahoma"/>
                <a:cs typeface="Tahoma"/>
              </a:rPr>
              <a:t>:</a:t>
            </a:r>
            <a:r>
              <a:rPr dirty="0" sz="2000" spc="-80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https://a</a:t>
            </a:r>
            <a:r>
              <a:rPr dirty="0" sz="2000" spc="-45">
                <a:latin typeface="Tahoma"/>
                <a:cs typeface="Tahoma"/>
              </a:rPr>
              <a:t>p</a:t>
            </a:r>
            <a:r>
              <a:rPr dirty="0" sz="2000" spc="-20">
                <a:latin typeface="Tahoma"/>
                <a:cs typeface="Tahoma"/>
              </a:rPr>
              <a:t>i.githu</a:t>
            </a:r>
            <a:r>
              <a:rPr dirty="0" sz="2000" spc="-40">
                <a:latin typeface="Tahoma"/>
                <a:cs typeface="Tahoma"/>
              </a:rPr>
              <a:t>b</a:t>
            </a:r>
            <a:r>
              <a:rPr dirty="0" sz="2000" spc="-30">
                <a:latin typeface="Tahoma"/>
                <a:cs typeface="Tahoma"/>
              </a:rPr>
              <a:t>.com/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000" spc="-25">
                <a:latin typeface="Tahoma"/>
                <a:cs typeface="Tahoma"/>
              </a:rPr>
              <a:t>Documentation: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https://docs.github.com/en/rest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60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65779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Stack</a:t>
            </a:r>
            <a:r>
              <a:rPr dirty="0" spc="-5"/>
              <a:t> </a:t>
            </a:r>
            <a:r>
              <a:rPr dirty="0" spc="5"/>
              <a:t>Overflow</a:t>
            </a:r>
            <a:r>
              <a:rPr dirty="0" spc="-5"/>
              <a:t> </a:t>
            </a:r>
            <a:r>
              <a:rPr dirty="0"/>
              <a:t>REST</a:t>
            </a:r>
            <a:r>
              <a:rPr dirty="0" spc="-10"/>
              <a:t> </a:t>
            </a:r>
            <a:r>
              <a:rPr dirty="0" spc="-5"/>
              <a:t>API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200" y="1972055"/>
            <a:ext cx="10343515" cy="3647440"/>
            <a:chOff x="838200" y="1972055"/>
            <a:chExt cx="10343515" cy="3647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59"/>
              <a:ext cx="10343388" cy="31958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48661" y="1991105"/>
              <a:ext cx="8659495" cy="419100"/>
            </a:xfrm>
            <a:custGeom>
              <a:avLst/>
              <a:gdLst/>
              <a:ahLst/>
              <a:cxnLst/>
              <a:rect l="l" t="t" r="r" b="b"/>
              <a:pathLst>
                <a:path w="8659495" h="419100">
                  <a:moveTo>
                    <a:pt x="0" y="419100"/>
                  </a:moveTo>
                  <a:lnTo>
                    <a:pt x="1779" y="352879"/>
                  </a:lnTo>
                  <a:lnTo>
                    <a:pt x="6734" y="295357"/>
                  </a:lnTo>
                  <a:lnTo>
                    <a:pt x="14292" y="249990"/>
                  </a:lnTo>
                  <a:lnTo>
                    <a:pt x="34925" y="209550"/>
                  </a:lnTo>
                  <a:lnTo>
                    <a:pt x="1846452" y="209550"/>
                  </a:lnTo>
                  <a:lnTo>
                    <a:pt x="1857497" y="198863"/>
                  </a:lnTo>
                  <a:lnTo>
                    <a:pt x="1867085" y="169109"/>
                  </a:lnTo>
                  <a:lnTo>
                    <a:pt x="1874643" y="123742"/>
                  </a:lnTo>
                  <a:lnTo>
                    <a:pt x="1879598" y="66220"/>
                  </a:lnTo>
                  <a:lnTo>
                    <a:pt x="1881377" y="0"/>
                  </a:lnTo>
                  <a:lnTo>
                    <a:pt x="1883157" y="66220"/>
                  </a:lnTo>
                  <a:lnTo>
                    <a:pt x="1888112" y="123742"/>
                  </a:lnTo>
                  <a:lnTo>
                    <a:pt x="1895670" y="169109"/>
                  </a:lnTo>
                  <a:lnTo>
                    <a:pt x="1905258" y="198863"/>
                  </a:lnTo>
                  <a:lnTo>
                    <a:pt x="1916302" y="209550"/>
                  </a:lnTo>
                  <a:lnTo>
                    <a:pt x="3727830" y="209550"/>
                  </a:lnTo>
                  <a:lnTo>
                    <a:pt x="3738875" y="220236"/>
                  </a:lnTo>
                  <a:lnTo>
                    <a:pt x="3748463" y="249990"/>
                  </a:lnTo>
                  <a:lnTo>
                    <a:pt x="3756021" y="295357"/>
                  </a:lnTo>
                  <a:lnTo>
                    <a:pt x="3760976" y="352879"/>
                  </a:lnTo>
                  <a:lnTo>
                    <a:pt x="3762755" y="419100"/>
                  </a:lnTo>
                </a:path>
                <a:path w="8659495" h="419100">
                  <a:moveTo>
                    <a:pt x="3933443" y="295656"/>
                  </a:moveTo>
                  <a:lnTo>
                    <a:pt x="3935382" y="238107"/>
                  </a:lnTo>
                  <a:lnTo>
                    <a:pt x="3940667" y="191119"/>
                  </a:lnTo>
                  <a:lnTo>
                    <a:pt x="3948499" y="159442"/>
                  </a:lnTo>
                  <a:lnTo>
                    <a:pt x="3958082" y="147828"/>
                  </a:lnTo>
                  <a:lnTo>
                    <a:pt x="5031232" y="147828"/>
                  </a:lnTo>
                  <a:lnTo>
                    <a:pt x="5040814" y="136213"/>
                  </a:lnTo>
                  <a:lnTo>
                    <a:pt x="5048646" y="104536"/>
                  </a:lnTo>
                  <a:lnTo>
                    <a:pt x="5053931" y="57548"/>
                  </a:lnTo>
                  <a:lnTo>
                    <a:pt x="5055870" y="0"/>
                  </a:lnTo>
                  <a:lnTo>
                    <a:pt x="5057808" y="57548"/>
                  </a:lnTo>
                  <a:lnTo>
                    <a:pt x="5063093" y="104536"/>
                  </a:lnTo>
                  <a:lnTo>
                    <a:pt x="5070925" y="136213"/>
                  </a:lnTo>
                  <a:lnTo>
                    <a:pt x="5080508" y="147828"/>
                  </a:lnTo>
                  <a:lnTo>
                    <a:pt x="6153658" y="147828"/>
                  </a:lnTo>
                  <a:lnTo>
                    <a:pt x="6163240" y="159442"/>
                  </a:lnTo>
                  <a:lnTo>
                    <a:pt x="6171072" y="191119"/>
                  </a:lnTo>
                  <a:lnTo>
                    <a:pt x="6176357" y="238107"/>
                  </a:lnTo>
                  <a:lnTo>
                    <a:pt x="6178295" y="295656"/>
                  </a:lnTo>
                </a:path>
                <a:path w="8659495" h="419100">
                  <a:moveTo>
                    <a:pt x="6300216" y="295656"/>
                  </a:moveTo>
                  <a:lnTo>
                    <a:pt x="6302154" y="238107"/>
                  </a:lnTo>
                  <a:lnTo>
                    <a:pt x="6307439" y="191119"/>
                  </a:lnTo>
                  <a:lnTo>
                    <a:pt x="6315271" y="159442"/>
                  </a:lnTo>
                  <a:lnTo>
                    <a:pt x="6324854" y="147828"/>
                  </a:lnTo>
                  <a:lnTo>
                    <a:pt x="7455154" y="147828"/>
                  </a:lnTo>
                  <a:lnTo>
                    <a:pt x="7464736" y="136213"/>
                  </a:lnTo>
                  <a:lnTo>
                    <a:pt x="7472568" y="104536"/>
                  </a:lnTo>
                  <a:lnTo>
                    <a:pt x="7477853" y="57548"/>
                  </a:lnTo>
                  <a:lnTo>
                    <a:pt x="7479792" y="0"/>
                  </a:lnTo>
                  <a:lnTo>
                    <a:pt x="7481730" y="57548"/>
                  </a:lnTo>
                  <a:lnTo>
                    <a:pt x="7487015" y="104536"/>
                  </a:lnTo>
                  <a:lnTo>
                    <a:pt x="7494847" y="136213"/>
                  </a:lnTo>
                  <a:lnTo>
                    <a:pt x="7504430" y="147828"/>
                  </a:lnTo>
                  <a:lnTo>
                    <a:pt x="8634730" y="147828"/>
                  </a:lnTo>
                  <a:lnTo>
                    <a:pt x="8644312" y="159442"/>
                  </a:lnTo>
                  <a:lnTo>
                    <a:pt x="8652144" y="191119"/>
                  </a:lnTo>
                  <a:lnTo>
                    <a:pt x="8657429" y="238107"/>
                  </a:lnTo>
                  <a:lnTo>
                    <a:pt x="8659367" y="295656"/>
                  </a:lnTo>
                </a:path>
              </a:pathLst>
            </a:custGeom>
            <a:ln w="38100">
              <a:solidFill>
                <a:srgbClr val="3EA9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562225" y="1464310"/>
            <a:ext cx="26504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5">
                <a:latin typeface="Tahoma"/>
                <a:cs typeface="Tahoma"/>
              </a:rPr>
              <a:t>REST</a:t>
            </a:r>
            <a:r>
              <a:rPr dirty="0" sz="2800" spc="-110">
                <a:latin typeface="Tahoma"/>
                <a:cs typeface="Tahoma"/>
              </a:rPr>
              <a:t> </a:t>
            </a:r>
            <a:r>
              <a:rPr dirty="0" sz="2800" spc="-85">
                <a:latin typeface="Tahoma"/>
                <a:cs typeface="Tahoma"/>
              </a:rPr>
              <a:t>Ser</a:t>
            </a:r>
            <a:r>
              <a:rPr dirty="0" sz="2800" spc="-80">
                <a:latin typeface="Tahoma"/>
                <a:cs typeface="Tahoma"/>
              </a:rPr>
              <a:t>v</a:t>
            </a:r>
            <a:r>
              <a:rPr dirty="0" sz="2800" spc="-15">
                <a:latin typeface="Tahoma"/>
                <a:cs typeface="Tahoma"/>
              </a:rPr>
              <a:t>i</a:t>
            </a:r>
            <a:r>
              <a:rPr dirty="0" sz="2800" spc="-40">
                <a:latin typeface="Tahoma"/>
                <a:cs typeface="Tahoma"/>
              </a:rPr>
              <a:t>c</a:t>
            </a:r>
            <a:r>
              <a:rPr dirty="0" sz="2800" spc="-40">
                <a:latin typeface="Tahoma"/>
                <a:cs typeface="Tahoma"/>
              </a:rPr>
              <a:t>e</a:t>
            </a:r>
            <a:r>
              <a:rPr dirty="0" sz="2800" spc="-110">
                <a:latin typeface="Tahoma"/>
                <a:cs typeface="Tahoma"/>
              </a:rPr>
              <a:t> </a:t>
            </a:r>
            <a:r>
              <a:rPr dirty="0" sz="2800" spc="-70">
                <a:latin typeface="Tahoma"/>
                <a:cs typeface="Tahoma"/>
              </a:rPr>
              <a:t>URL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10758" y="1433322"/>
            <a:ext cx="30473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>
                <a:latin typeface="Tahoma"/>
                <a:cs typeface="Tahoma"/>
              </a:rPr>
              <a:t>Requested</a:t>
            </a:r>
            <a:r>
              <a:rPr dirty="0" sz="2800" spc="-165">
                <a:latin typeface="Tahoma"/>
                <a:cs typeface="Tahoma"/>
              </a:rPr>
              <a:t> </a:t>
            </a:r>
            <a:r>
              <a:rPr dirty="0" sz="2800" spc="-40">
                <a:latin typeface="Tahoma"/>
                <a:cs typeface="Tahoma"/>
              </a:rPr>
              <a:t>resource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6281" y="1433322"/>
            <a:ext cx="15951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>
                <a:latin typeface="Tahoma"/>
                <a:cs typeface="Tahoma"/>
              </a:rPr>
              <a:t>Par</a:t>
            </a:r>
            <a:r>
              <a:rPr dirty="0" sz="2800" spc="-50">
                <a:latin typeface="Tahoma"/>
                <a:cs typeface="Tahoma"/>
              </a:rPr>
              <a:t>a</a:t>
            </a:r>
            <a:r>
              <a:rPr dirty="0" sz="2800" spc="-45">
                <a:latin typeface="Tahoma"/>
                <a:cs typeface="Tahoma"/>
              </a:rPr>
              <a:t>meter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7598" y="2721990"/>
            <a:ext cx="4354195" cy="2827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 b="1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400" spc="-18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4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400" spc="-5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40" b="1">
                <a:solidFill>
                  <a:srgbClr val="FFFFFF"/>
                </a:solidFill>
                <a:latin typeface="Trebuchet MS"/>
                <a:cs typeface="Trebuchet MS"/>
              </a:rPr>
              <a:t>.ne</a:t>
            </a:r>
            <a:r>
              <a:rPr dirty="0" sz="2400" spc="-10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rebuchet MS"/>
                <a:cs typeface="Trebuchet MS"/>
              </a:rPr>
              <a:t>package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rebuchet MS"/>
              <a:cs typeface="Trebuchet MS"/>
            </a:endParaRPr>
          </a:p>
          <a:p>
            <a:pPr marL="595630">
              <a:lnSpc>
                <a:spcPct val="100000"/>
              </a:lnSpc>
              <a:spcBef>
                <a:spcPts val="5"/>
              </a:spcBef>
            </a:pPr>
            <a:r>
              <a:rPr dirty="0" sz="2400" spc="-40" b="1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24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0" b="1">
                <a:solidFill>
                  <a:srgbClr val="FFFFFF"/>
                </a:solidFill>
                <a:latin typeface="Trebuchet MS"/>
                <a:cs typeface="Trebuchet MS"/>
              </a:rPr>
              <a:t>verb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rebuchet MS"/>
              <a:cs typeface="Trebuchet MS"/>
            </a:endParaRPr>
          </a:p>
          <a:p>
            <a:pPr marL="3752215">
              <a:lnSpc>
                <a:spcPts val="2825"/>
              </a:lnSpc>
            </a:pPr>
            <a:r>
              <a:rPr dirty="0" sz="2400" spc="-80" b="1">
                <a:solidFill>
                  <a:srgbClr val="FFFFFF"/>
                </a:solidFill>
                <a:latin typeface="Trebuchet MS"/>
                <a:cs typeface="Trebuchet MS"/>
              </a:rPr>
              <a:t>200</a:t>
            </a:r>
            <a:endParaRPr sz="2400">
              <a:latin typeface="Trebuchet MS"/>
              <a:cs typeface="Trebuchet MS"/>
            </a:endParaRPr>
          </a:p>
          <a:p>
            <a:pPr marL="3752215">
              <a:lnSpc>
                <a:spcPts val="2705"/>
              </a:lnSpc>
            </a:pPr>
            <a:r>
              <a:rPr dirty="0" sz="2400" spc="50" b="1">
                <a:solidFill>
                  <a:srgbClr val="FFFFFF"/>
                </a:solidFill>
                <a:latin typeface="Trebuchet MS"/>
                <a:cs typeface="Trebuchet MS"/>
              </a:rPr>
              <a:t>OK</a:t>
            </a:r>
            <a:endParaRPr sz="2400">
              <a:latin typeface="Trebuchet MS"/>
              <a:cs typeface="Trebuchet MS"/>
            </a:endParaRPr>
          </a:p>
          <a:p>
            <a:pPr marL="3752215">
              <a:lnSpc>
                <a:spcPts val="2760"/>
              </a:lnSpc>
            </a:pPr>
            <a:r>
              <a:rPr dirty="0" sz="2400" spc="4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50" b="1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400" spc="-30" b="1">
                <a:solidFill>
                  <a:srgbClr val="FFFFFF"/>
                </a:solidFill>
                <a:latin typeface="Trebuchet MS"/>
                <a:cs typeface="Trebuchet MS"/>
              </a:rPr>
              <a:t>ip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49002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/>
              <a:t>Request</a:t>
            </a:r>
            <a:r>
              <a:rPr dirty="0" spc="-75"/>
              <a:t> </a:t>
            </a:r>
            <a:r>
              <a:rPr dirty="0" spc="-20"/>
              <a:t>Response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059" y="2400300"/>
            <a:ext cx="3257185" cy="3515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6961" y="1689049"/>
            <a:ext cx="27647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0">
                <a:latin typeface="Tahoma"/>
                <a:cs typeface="Tahoma"/>
              </a:rPr>
              <a:t>HT</a:t>
            </a:r>
            <a:r>
              <a:rPr dirty="0" sz="2800" spc="-105">
                <a:latin typeface="Tahoma"/>
                <a:cs typeface="Tahoma"/>
              </a:rPr>
              <a:t>T</a:t>
            </a:r>
            <a:r>
              <a:rPr dirty="0" sz="2800">
                <a:latin typeface="Tahoma"/>
                <a:cs typeface="Tahoma"/>
              </a:rPr>
              <a:t>P</a:t>
            </a:r>
            <a:r>
              <a:rPr dirty="0" sz="2800" spc="-110">
                <a:latin typeface="Tahoma"/>
                <a:cs typeface="Tahoma"/>
              </a:rPr>
              <a:t> </a:t>
            </a:r>
            <a:r>
              <a:rPr dirty="0" sz="2800" spc="-65">
                <a:latin typeface="Tahoma"/>
                <a:cs typeface="Tahoma"/>
              </a:rPr>
              <a:t>Stat</a:t>
            </a:r>
            <a:r>
              <a:rPr dirty="0" sz="2800" spc="-90">
                <a:latin typeface="Tahoma"/>
                <a:cs typeface="Tahoma"/>
              </a:rPr>
              <a:t>u</a:t>
            </a:r>
            <a:r>
              <a:rPr dirty="0" sz="2800" spc="-114">
                <a:latin typeface="Tahoma"/>
                <a:cs typeface="Tahoma"/>
              </a:rPr>
              <a:t>s</a:t>
            </a:r>
            <a:r>
              <a:rPr dirty="0" sz="2800" spc="-110">
                <a:latin typeface="Tahoma"/>
                <a:cs typeface="Tahoma"/>
              </a:rPr>
              <a:t> </a:t>
            </a:r>
            <a:r>
              <a:rPr dirty="0" sz="2800" spc="35">
                <a:latin typeface="Tahoma"/>
                <a:cs typeface="Tahoma"/>
              </a:rPr>
              <a:t>C</a:t>
            </a:r>
            <a:r>
              <a:rPr dirty="0" sz="2800" spc="30">
                <a:latin typeface="Tahoma"/>
                <a:cs typeface="Tahoma"/>
              </a:rPr>
              <a:t>ode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1284" y="2458211"/>
            <a:ext cx="5212079" cy="33390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1284" y="1836420"/>
            <a:ext cx="2537460" cy="4754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41840" y="3614673"/>
            <a:ext cx="225361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latin typeface="Tahoma"/>
                <a:cs typeface="Tahoma"/>
              </a:rPr>
              <a:t>JSON</a:t>
            </a:r>
            <a:r>
              <a:rPr dirty="0" sz="3200" spc="-190">
                <a:latin typeface="Tahoma"/>
                <a:cs typeface="Tahoma"/>
              </a:rPr>
              <a:t> </a:t>
            </a:r>
            <a:r>
              <a:rPr dirty="0" sz="3200" spc="-35">
                <a:latin typeface="Tahoma"/>
                <a:cs typeface="Tahoma"/>
              </a:rPr>
              <a:t>format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7536" y="5284114"/>
            <a:ext cx="134556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Microsoft YaHei"/>
                <a:cs typeface="Microsoft YaHei"/>
              </a:rPr>
              <a:t>JSON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0054" y="369519"/>
            <a:ext cx="2063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63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19" y="1207940"/>
            <a:ext cx="10547560" cy="2360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32857" y="4106036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7855" y="4883689"/>
            <a:ext cx="6078855" cy="139573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800" spc="-10">
                <a:latin typeface="Microsoft YaHei"/>
                <a:cs typeface="Microsoft YaHei"/>
              </a:rPr>
              <a:t>JavaScript</a:t>
            </a:r>
            <a:r>
              <a:rPr dirty="0" sz="1800" spc="-2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Object</a:t>
            </a:r>
            <a:r>
              <a:rPr dirty="0" sz="1800" spc="-3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Notation</a:t>
            </a:r>
            <a:endParaRPr sz="1800">
              <a:latin typeface="Microsoft YaHei"/>
              <a:cs typeface="Microsoft YaHei"/>
            </a:endParaRPr>
          </a:p>
          <a:p>
            <a:pPr marL="241300" indent="-228600">
              <a:lnSpc>
                <a:spcPts val="2055"/>
              </a:lnSpc>
              <a:spcBef>
                <a:spcPts val="7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Microsoft YaHei"/>
                <a:cs typeface="Microsoft YaHei"/>
              </a:rPr>
              <a:t>An open</a:t>
            </a:r>
            <a:r>
              <a:rPr dirty="0" sz="1800" spc="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data</a:t>
            </a:r>
            <a:r>
              <a:rPr dirty="0" sz="1800" spc="10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interchange</a:t>
            </a:r>
            <a:r>
              <a:rPr dirty="0" sz="1800" spc="4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format</a:t>
            </a:r>
            <a:r>
              <a:rPr dirty="0" sz="1800">
                <a:latin typeface="Microsoft YaHei"/>
                <a:cs typeface="Microsoft YaHei"/>
              </a:rPr>
              <a:t> that</a:t>
            </a:r>
            <a:r>
              <a:rPr dirty="0" sz="1800" spc="2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is</a:t>
            </a:r>
            <a:r>
              <a:rPr dirty="0" sz="1800">
                <a:latin typeface="Microsoft YaHei"/>
                <a:cs typeface="Microsoft YaHei"/>
              </a:rPr>
              <a:t> both</a:t>
            </a:r>
            <a:r>
              <a:rPr dirty="0" sz="1800" spc="1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human</a:t>
            </a:r>
            <a:endParaRPr sz="1800">
              <a:latin typeface="Microsoft YaHei"/>
              <a:cs typeface="Microsoft YaHei"/>
            </a:endParaRPr>
          </a:p>
          <a:p>
            <a:pPr marL="241300">
              <a:lnSpc>
                <a:spcPts val="2055"/>
              </a:lnSpc>
            </a:pPr>
            <a:r>
              <a:rPr dirty="0" sz="1800">
                <a:latin typeface="Microsoft YaHei"/>
                <a:cs typeface="Microsoft YaHei"/>
              </a:rPr>
              <a:t>and</a:t>
            </a:r>
            <a:r>
              <a:rPr dirty="0" sz="1800" spc="-5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machine-readable</a:t>
            </a:r>
            <a:endParaRPr sz="18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Microsoft YaHei"/>
                <a:cs typeface="Microsoft YaHei"/>
              </a:rPr>
              <a:t>Independent</a:t>
            </a:r>
            <a:r>
              <a:rPr dirty="0" sz="1800" spc="30">
                <a:latin typeface="Microsoft YaHei"/>
                <a:cs typeface="Microsoft YaHei"/>
              </a:rPr>
              <a:t> </a:t>
            </a:r>
            <a:r>
              <a:rPr dirty="0" sz="1800" spc="-25">
                <a:latin typeface="Microsoft YaHei"/>
                <a:cs typeface="Microsoft YaHei"/>
              </a:rPr>
              <a:t>of</a:t>
            </a:r>
            <a:r>
              <a:rPr dirty="0" sz="1800" spc="-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any </a:t>
            </a:r>
            <a:r>
              <a:rPr dirty="0" sz="1800" spc="-5">
                <a:latin typeface="Microsoft YaHei"/>
                <a:cs typeface="Microsoft YaHei"/>
              </a:rPr>
              <a:t>programming</a:t>
            </a:r>
            <a:r>
              <a:rPr dirty="0" sz="180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language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497268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JSON</a:t>
            </a:r>
            <a:r>
              <a:rPr dirty="0" spc="-45"/>
              <a:t> </a:t>
            </a:r>
            <a:r>
              <a:rPr dirty="0" spc="-5"/>
              <a:t>Helper</a:t>
            </a:r>
            <a:r>
              <a:rPr dirty="0" spc="-20"/>
              <a:t> </a:t>
            </a:r>
            <a:r>
              <a:rPr dirty="0" spc="-10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72920"/>
            <a:ext cx="10577830" cy="83058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Microsoft YaHei"/>
                <a:cs typeface="Microsoft YaHei"/>
              </a:rPr>
              <a:t>Java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Libraries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for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parsing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and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creating </a:t>
            </a:r>
            <a:r>
              <a:rPr dirty="0" sz="2000">
                <a:latin typeface="Microsoft YaHei"/>
                <a:cs typeface="Microsoft YaHei"/>
              </a:rPr>
              <a:t>JSON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string:</a:t>
            </a:r>
            <a:r>
              <a:rPr dirty="0" sz="2000" spc="15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JSON-simple,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GSON,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Jackson,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etc.</a:t>
            </a:r>
            <a:endParaRPr sz="20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Microsoft YaHei"/>
                <a:cs typeface="Microsoft YaHei"/>
              </a:rPr>
              <a:t>JSON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viewers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(help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formatting </a:t>
            </a:r>
            <a:r>
              <a:rPr dirty="0" sz="2000" spc="-5">
                <a:latin typeface="Microsoft YaHei"/>
                <a:cs typeface="Microsoft YaHei"/>
              </a:rPr>
              <a:t>the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JSON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string)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267" y="2537460"/>
            <a:ext cx="8465820" cy="3543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64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815840" cy="2479675"/>
            </a:xfrm>
            <a:custGeom>
              <a:avLst/>
              <a:gdLst/>
              <a:ahLst/>
              <a:cxnLst/>
              <a:rect l="l" t="t" r="r" b="b"/>
              <a:pathLst>
                <a:path w="4815840" h="2479675">
                  <a:moveTo>
                    <a:pt x="4815446" y="3022"/>
                  </a:moveTo>
                  <a:lnTo>
                    <a:pt x="4781943" y="3022"/>
                  </a:lnTo>
                  <a:lnTo>
                    <a:pt x="4774946" y="117322"/>
                  </a:lnTo>
                  <a:lnTo>
                    <a:pt x="4770869" y="142722"/>
                  </a:lnTo>
                  <a:lnTo>
                    <a:pt x="4765891" y="180822"/>
                  </a:lnTo>
                  <a:lnTo>
                    <a:pt x="4760011" y="206222"/>
                  </a:lnTo>
                  <a:lnTo>
                    <a:pt x="4753229" y="231622"/>
                  </a:lnTo>
                  <a:lnTo>
                    <a:pt x="4739906" y="282422"/>
                  </a:lnTo>
                  <a:lnTo>
                    <a:pt x="4724336" y="333222"/>
                  </a:lnTo>
                  <a:lnTo>
                    <a:pt x="4706442" y="371322"/>
                  </a:lnTo>
                  <a:lnTo>
                    <a:pt x="4686198" y="422122"/>
                  </a:lnTo>
                  <a:lnTo>
                    <a:pt x="4681512" y="430009"/>
                  </a:lnTo>
                  <a:lnTo>
                    <a:pt x="4689462" y="405409"/>
                  </a:lnTo>
                  <a:lnTo>
                    <a:pt x="4701006" y="380009"/>
                  </a:lnTo>
                  <a:lnTo>
                    <a:pt x="4711674" y="354609"/>
                  </a:lnTo>
                  <a:lnTo>
                    <a:pt x="4721352" y="316509"/>
                  </a:lnTo>
                  <a:lnTo>
                    <a:pt x="4725708" y="303809"/>
                  </a:lnTo>
                  <a:lnTo>
                    <a:pt x="4729988" y="291109"/>
                  </a:lnTo>
                  <a:lnTo>
                    <a:pt x="4734064" y="278409"/>
                  </a:lnTo>
                  <a:lnTo>
                    <a:pt x="4737862" y="265709"/>
                  </a:lnTo>
                  <a:lnTo>
                    <a:pt x="4745101" y="227609"/>
                  </a:lnTo>
                  <a:lnTo>
                    <a:pt x="4751070" y="202209"/>
                  </a:lnTo>
                  <a:lnTo>
                    <a:pt x="4756543" y="176809"/>
                  </a:lnTo>
                  <a:lnTo>
                    <a:pt x="4761192" y="138709"/>
                  </a:lnTo>
                  <a:lnTo>
                    <a:pt x="4765027" y="113309"/>
                  </a:lnTo>
                  <a:lnTo>
                    <a:pt x="4768088" y="75209"/>
                  </a:lnTo>
                  <a:lnTo>
                    <a:pt x="4771301" y="11709"/>
                  </a:lnTo>
                  <a:lnTo>
                    <a:pt x="4766195" y="11709"/>
                  </a:lnTo>
                  <a:lnTo>
                    <a:pt x="4766729" y="0"/>
                  </a:lnTo>
                  <a:lnTo>
                    <a:pt x="4209300" y="0"/>
                  </a:lnTo>
                  <a:lnTo>
                    <a:pt x="4098048" y="0"/>
                  </a:lnTo>
                  <a:lnTo>
                    <a:pt x="4094988" y="48006"/>
                  </a:lnTo>
                  <a:lnTo>
                    <a:pt x="4088015" y="87718"/>
                  </a:lnTo>
                  <a:lnTo>
                    <a:pt x="4078173" y="126187"/>
                  </a:lnTo>
                  <a:lnTo>
                    <a:pt x="4065422" y="163804"/>
                  </a:lnTo>
                  <a:lnTo>
                    <a:pt x="4049712" y="200926"/>
                  </a:lnTo>
                  <a:lnTo>
                    <a:pt x="4031005" y="237909"/>
                  </a:lnTo>
                  <a:lnTo>
                    <a:pt x="4009263" y="275132"/>
                  </a:lnTo>
                  <a:lnTo>
                    <a:pt x="3984409" y="312953"/>
                  </a:lnTo>
                  <a:lnTo>
                    <a:pt x="3956431" y="351739"/>
                  </a:lnTo>
                  <a:lnTo>
                    <a:pt x="3925278" y="391858"/>
                  </a:lnTo>
                  <a:lnTo>
                    <a:pt x="3890886" y="433666"/>
                  </a:lnTo>
                  <a:lnTo>
                    <a:pt x="3853230" y="477545"/>
                  </a:lnTo>
                  <a:lnTo>
                    <a:pt x="3812260" y="523862"/>
                  </a:lnTo>
                  <a:lnTo>
                    <a:pt x="3767937" y="572960"/>
                  </a:lnTo>
                  <a:lnTo>
                    <a:pt x="3687000" y="661466"/>
                  </a:lnTo>
                  <a:lnTo>
                    <a:pt x="3619525" y="735812"/>
                  </a:lnTo>
                  <a:lnTo>
                    <a:pt x="3585248" y="774217"/>
                  </a:lnTo>
                  <a:lnTo>
                    <a:pt x="3550602" y="813625"/>
                  </a:lnTo>
                  <a:lnTo>
                    <a:pt x="3478238" y="897369"/>
                  </a:lnTo>
                  <a:lnTo>
                    <a:pt x="3440760" y="939279"/>
                  </a:lnTo>
                  <a:lnTo>
                    <a:pt x="3403168" y="979932"/>
                  </a:lnTo>
                  <a:lnTo>
                    <a:pt x="3365449" y="1019352"/>
                  </a:lnTo>
                  <a:lnTo>
                    <a:pt x="3327590" y="1057541"/>
                  </a:lnTo>
                  <a:lnTo>
                    <a:pt x="3289566" y="1094498"/>
                  </a:lnTo>
                  <a:lnTo>
                    <a:pt x="3251390" y="1130249"/>
                  </a:lnTo>
                  <a:lnTo>
                    <a:pt x="3213036" y="1164793"/>
                  </a:lnTo>
                  <a:lnTo>
                    <a:pt x="3174504" y="1198143"/>
                  </a:lnTo>
                  <a:lnTo>
                    <a:pt x="3135769" y="1230299"/>
                  </a:lnTo>
                  <a:lnTo>
                    <a:pt x="3096818" y="1261287"/>
                  </a:lnTo>
                  <a:lnTo>
                    <a:pt x="3057652" y="1291094"/>
                  </a:lnTo>
                  <a:lnTo>
                    <a:pt x="3018256" y="1319758"/>
                  </a:lnTo>
                  <a:lnTo>
                    <a:pt x="2978620" y="1347254"/>
                  </a:lnTo>
                  <a:lnTo>
                    <a:pt x="2938729" y="1373606"/>
                  </a:lnTo>
                  <a:lnTo>
                    <a:pt x="2898571" y="1398841"/>
                  </a:lnTo>
                  <a:lnTo>
                    <a:pt x="2858135" y="1422933"/>
                  </a:lnTo>
                  <a:lnTo>
                    <a:pt x="2817418" y="1445920"/>
                  </a:lnTo>
                  <a:lnTo>
                    <a:pt x="2776397" y="1467789"/>
                  </a:lnTo>
                  <a:lnTo>
                    <a:pt x="2735072" y="1488567"/>
                  </a:lnTo>
                  <a:lnTo>
                    <a:pt x="2692920" y="1508506"/>
                  </a:lnTo>
                  <a:lnTo>
                    <a:pt x="2650172" y="1527429"/>
                  </a:lnTo>
                  <a:lnTo>
                    <a:pt x="2606827" y="1545374"/>
                  </a:lnTo>
                  <a:lnTo>
                    <a:pt x="2562860" y="1562315"/>
                  </a:lnTo>
                  <a:lnTo>
                    <a:pt x="2518257" y="1578267"/>
                  </a:lnTo>
                  <a:lnTo>
                    <a:pt x="2473007" y="1593227"/>
                  </a:lnTo>
                  <a:lnTo>
                    <a:pt x="2427109" y="1607210"/>
                  </a:lnTo>
                  <a:lnTo>
                    <a:pt x="2380551" y="1620215"/>
                  </a:lnTo>
                  <a:lnTo>
                    <a:pt x="2333307" y="1632229"/>
                  </a:lnTo>
                  <a:lnTo>
                    <a:pt x="2285365" y="1643278"/>
                  </a:lnTo>
                  <a:lnTo>
                    <a:pt x="2236724" y="1653349"/>
                  </a:lnTo>
                  <a:lnTo>
                    <a:pt x="2187371" y="1662442"/>
                  </a:lnTo>
                  <a:lnTo>
                    <a:pt x="2137283" y="1670570"/>
                  </a:lnTo>
                  <a:lnTo>
                    <a:pt x="2086457" y="1677733"/>
                  </a:lnTo>
                  <a:lnTo>
                    <a:pt x="2034870" y="1683931"/>
                  </a:lnTo>
                  <a:lnTo>
                    <a:pt x="1982533" y="1689176"/>
                  </a:lnTo>
                  <a:lnTo>
                    <a:pt x="1929409" y="1693456"/>
                  </a:lnTo>
                  <a:lnTo>
                    <a:pt x="1875497" y="1696783"/>
                  </a:lnTo>
                  <a:lnTo>
                    <a:pt x="1820786" y="1699145"/>
                  </a:lnTo>
                  <a:lnTo>
                    <a:pt x="1765261" y="1700568"/>
                  </a:lnTo>
                  <a:lnTo>
                    <a:pt x="1708912" y="1701038"/>
                  </a:lnTo>
                  <a:lnTo>
                    <a:pt x="1657146" y="1700276"/>
                  </a:lnTo>
                  <a:lnTo>
                    <a:pt x="1605864" y="1697977"/>
                  </a:lnTo>
                  <a:lnTo>
                    <a:pt x="1554962" y="1694103"/>
                  </a:lnTo>
                  <a:lnTo>
                    <a:pt x="1504365" y="1688668"/>
                  </a:lnTo>
                  <a:lnTo>
                    <a:pt x="1453984" y="1681619"/>
                  </a:lnTo>
                  <a:lnTo>
                    <a:pt x="1403756" y="1672971"/>
                  </a:lnTo>
                  <a:lnTo>
                    <a:pt x="1353566" y="1662696"/>
                  </a:lnTo>
                  <a:lnTo>
                    <a:pt x="1303350" y="1650771"/>
                  </a:lnTo>
                  <a:lnTo>
                    <a:pt x="1253020" y="1637169"/>
                  </a:lnTo>
                  <a:lnTo>
                    <a:pt x="1202486" y="1621891"/>
                  </a:lnTo>
                  <a:lnTo>
                    <a:pt x="1151674" y="1604924"/>
                  </a:lnTo>
                  <a:lnTo>
                    <a:pt x="1100493" y="1586217"/>
                  </a:lnTo>
                  <a:lnTo>
                    <a:pt x="1048880" y="1565783"/>
                  </a:lnTo>
                  <a:lnTo>
                    <a:pt x="1005611" y="1547495"/>
                  </a:lnTo>
                  <a:lnTo>
                    <a:pt x="962367" y="1528229"/>
                  </a:lnTo>
                  <a:lnTo>
                    <a:pt x="919086" y="1508010"/>
                  </a:lnTo>
                  <a:lnTo>
                    <a:pt x="875753" y="1486890"/>
                  </a:lnTo>
                  <a:lnTo>
                    <a:pt x="832307" y="1464881"/>
                  </a:lnTo>
                  <a:lnTo>
                    <a:pt x="788708" y="1442046"/>
                  </a:lnTo>
                  <a:lnTo>
                    <a:pt x="744931" y="1418399"/>
                  </a:lnTo>
                  <a:lnTo>
                    <a:pt x="700938" y="1393977"/>
                  </a:lnTo>
                  <a:lnTo>
                    <a:pt x="656666" y="1368818"/>
                  </a:lnTo>
                  <a:lnTo>
                    <a:pt x="612101" y="1342961"/>
                  </a:lnTo>
                  <a:lnTo>
                    <a:pt x="521881" y="1289278"/>
                  </a:lnTo>
                  <a:lnTo>
                    <a:pt x="0" y="967384"/>
                  </a:lnTo>
                  <a:lnTo>
                    <a:pt x="0" y="1079639"/>
                  </a:lnTo>
                  <a:lnTo>
                    <a:pt x="0" y="1933422"/>
                  </a:lnTo>
                  <a:lnTo>
                    <a:pt x="31635" y="1958822"/>
                  </a:lnTo>
                  <a:lnTo>
                    <a:pt x="114350" y="2009622"/>
                  </a:lnTo>
                  <a:lnTo>
                    <a:pt x="198907" y="2060422"/>
                  </a:lnTo>
                  <a:lnTo>
                    <a:pt x="285496" y="2111222"/>
                  </a:lnTo>
                  <a:lnTo>
                    <a:pt x="329476" y="2123922"/>
                  </a:lnTo>
                  <a:lnTo>
                    <a:pt x="419061" y="2174722"/>
                  </a:lnTo>
                  <a:lnTo>
                    <a:pt x="511225" y="2225522"/>
                  </a:lnTo>
                  <a:lnTo>
                    <a:pt x="558292" y="2238222"/>
                  </a:lnTo>
                  <a:lnTo>
                    <a:pt x="605929" y="2263622"/>
                  </a:lnTo>
                  <a:lnTo>
                    <a:pt x="654164" y="2276322"/>
                  </a:lnTo>
                  <a:lnTo>
                    <a:pt x="702995" y="2301722"/>
                  </a:lnTo>
                  <a:lnTo>
                    <a:pt x="752475" y="2314422"/>
                  </a:lnTo>
                  <a:lnTo>
                    <a:pt x="802614" y="2339822"/>
                  </a:lnTo>
                  <a:lnTo>
                    <a:pt x="849325" y="2352522"/>
                  </a:lnTo>
                  <a:lnTo>
                    <a:pt x="1239227" y="2454122"/>
                  </a:lnTo>
                  <a:lnTo>
                    <a:pt x="1289418" y="2454122"/>
                  </a:lnTo>
                  <a:lnTo>
                    <a:pt x="1339824" y="2466822"/>
                  </a:lnTo>
                  <a:lnTo>
                    <a:pt x="1390383" y="2466822"/>
                  </a:lnTo>
                  <a:lnTo>
                    <a:pt x="1441069" y="2479522"/>
                  </a:lnTo>
                  <a:lnTo>
                    <a:pt x="2010143" y="2479522"/>
                  </a:lnTo>
                  <a:lnTo>
                    <a:pt x="2050288" y="2466822"/>
                  </a:lnTo>
                  <a:lnTo>
                    <a:pt x="2143861" y="2466822"/>
                  </a:lnTo>
                  <a:lnTo>
                    <a:pt x="2197277" y="2454122"/>
                  </a:lnTo>
                  <a:lnTo>
                    <a:pt x="2250630" y="2454122"/>
                  </a:lnTo>
                  <a:lnTo>
                    <a:pt x="2357043" y="2428722"/>
                  </a:lnTo>
                  <a:lnTo>
                    <a:pt x="2410079" y="2428722"/>
                  </a:lnTo>
                  <a:lnTo>
                    <a:pt x="2722499" y="2352522"/>
                  </a:lnTo>
                  <a:lnTo>
                    <a:pt x="2773324" y="2327122"/>
                  </a:lnTo>
                  <a:lnTo>
                    <a:pt x="2873514" y="2301722"/>
                  </a:lnTo>
                  <a:lnTo>
                    <a:pt x="2922816" y="2276322"/>
                  </a:lnTo>
                  <a:lnTo>
                    <a:pt x="2971546" y="2263622"/>
                  </a:lnTo>
                  <a:lnTo>
                    <a:pt x="3066973" y="2212822"/>
                  </a:lnTo>
                  <a:lnTo>
                    <a:pt x="3113595" y="2200122"/>
                  </a:lnTo>
                  <a:lnTo>
                    <a:pt x="3204603" y="2149322"/>
                  </a:lnTo>
                  <a:lnTo>
                    <a:pt x="3248901" y="2123922"/>
                  </a:lnTo>
                  <a:lnTo>
                    <a:pt x="3292348" y="2098522"/>
                  </a:lnTo>
                  <a:lnTo>
                    <a:pt x="3338855" y="2073122"/>
                  </a:lnTo>
                  <a:lnTo>
                    <a:pt x="3384308" y="2035022"/>
                  </a:lnTo>
                  <a:lnTo>
                    <a:pt x="3428746" y="2009622"/>
                  </a:lnTo>
                  <a:lnTo>
                    <a:pt x="3472154" y="1971522"/>
                  </a:lnTo>
                  <a:lnTo>
                    <a:pt x="3514560" y="1946122"/>
                  </a:lnTo>
                  <a:lnTo>
                    <a:pt x="3555974" y="1908022"/>
                  </a:lnTo>
                  <a:lnTo>
                    <a:pt x="3596398" y="1882622"/>
                  </a:lnTo>
                  <a:lnTo>
                    <a:pt x="3635845" y="1844522"/>
                  </a:lnTo>
                  <a:lnTo>
                    <a:pt x="3674351" y="1806422"/>
                  </a:lnTo>
                  <a:lnTo>
                    <a:pt x="3711905" y="1781022"/>
                  </a:lnTo>
                  <a:lnTo>
                    <a:pt x="3748532" y="1742922"/>
                  </a:lnTo>
                  <a:lnTo>
                    <a:pt x="3787597" y="1704822"/>
                  </a:lnTo>
                  <a:lnTo>
                    <a:pt x="3825621" y="1666722"/>
                  </a:lnTo>
                  <a:lnTo>
                    <a:pt x="3862654" y="1615922"/>
                  </a:lnTo>
                  <a:lnTo>
                    <a:pt x="3898785" y="1577822"/>
                  </a:lnTo>
                  <a:lnTo>
                    <a:pt x="3934079" y="1539722"/>
                  </a:lnTo>
                  <a:lnTo>
                    <a:pt x="3968521" y="1501622"/>
                  </a:lnTo>
                  <a:lnTo>
                    <a:pt x="4002100" y="1450822"/>
                  </a:lnTo>
                  <a:lnTo>
                    <a:pt x="4034853" y="1412722"/>
                  </a:lnTo>
                  <a:lnTo>
                    <a:pt x="4066806" y="1374622"/>
                  </a:lnTo>
                  <a:lnTo>
                    <a:pt x="4098036" y="1323822"/>
                  </a:lnTo>
                  <a:lnTo>
                    <a:pt x="4117390" y="1298422"/>
                  </a:lnTo>
                  <a:lnTo>
                    <a:pt x="4155198" y="1247622"/>
                  </a:lnTo>
                  <a:lnTo>
                    <a:pt x="4194010" y="1196822"/>
                  </a:lnTo>
                  <a:lnTo>
                    <a:pt x="4233735" y="1146022"/>
                  </a:lnTo>
                  <a:lnTo>
                    <a:pt x="4440313" y="892022"/>
                  </a:lnTo>
                  <a:lnTo>
                    <a:pt x="4460722" y="866622"/>
                  </a:lnTo>
                  <a:lnTo>
                    <a:pt x="4480928" y="828522"/>
                  </a:lnTo>
                  <a:lnTo>
                    <a:pt x="4520704" y="777722"/>
                  </a:lnTo>
                  <a:lnTo>
                    <a:pt x="4540313" y="752322"/>
                  </a:lnTo>
                  <a:lnTo>
                    <a:pt x="4559528" y="726922"/>
                  </a:lnTo>
                  <a:lnTo>
                    <a:pt x="4578223" y="701522"/>
                  </a:lnTo>
                  <a:lnTo>
                    <a:pt x="4607115" y="663422"/>
                  </a:lnTo>
                  <a:lnTo>
                    <a:pt x="4634814" y="612622"/>
                  </a:lnTo>
                  <a:lnTo>
                    <a:pt x="4661078" y="574522"/>
                  </a:lnTo>
                  <a:lnTo>
                    <a:pt x="4685639" y="523722"/>
                  </a:lnTo>
                  <a:lnTo>
                    <a:pt x="4708271" y="472922"/>
                  </a:lnTo>
                  <a:lnTo>
                    <a:pt x="4729086" y="434822"/>
                  </a:lnTo>
                  <a:lnTo>
                    <a:pt x="4747679" y="384022"/>
                  </a:lnTo>
                  <a:lnTo>
                    <a:pt x="4764062" y="333222"/>
                  </a:lnTo>
                  <a:lnTo>
                    <a:pt x="4778260" y="282422"/>
                  </a:lnTo>
                  <a:lnTo>
                    <a:pt x="4790313" y="244322"/>
                  </a:lnTo>
                  <a:lnTo>
                    <a:pt x="4796434" y="206222"/>
                  </a:lnTo>
                  <a:lnTo>
                    <a:pt x="4801692" y="180822"/>
                  </a:lnTo>
                  <a:lnTo>
                    <a:pt x="4806112" y="142722"/>
                  </a:lnTo>
                  <a:lnTo>
                    <a:pt x="4809744" y="117322"/>
                  </a:lnTo>
                  <a:lnTo>
                    <a:pt x="4815446" y="3022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06848" y="1579245"/>
            <a:ext cx="27971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44536A"/>
                </a:solidFill>
              </a:rPr>
              <a:t>Next</a:t>
            </a:r>
            <a:r>
              <a:rPr dirty="0" sz="3600" spc="-90">
                <a:solidFill>
                  <a:srgbClr val="44536A"/>
                </a:solidFill>
              </a:rPr>
              <a:t> </a:t>
            </a:r>
            <a:r>
              <a:rPr dirty="0" sz="3600" spc="-10">
                <a:solidFill>
                  <a:srgbClr val="44536A"/>
                </a:solidFill>
              </a:rPr>
              <a:t>Lecture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129533" y="2870479"/>
            <a:ext cx="1805305" cy="105029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5">
                <a:solidFill>
                  <a:srgbClr val="44536A"/>
                </a:solidFill>
                <a:latin typeface="Microsoft YaHei"/>
                <a:cs typeface="Microsoft YaHei"/>
              </a:rPr>
              <a:t>GUI</a:t>
            </a:r>
            <a:r>
              <a:rPr dirty="0" sz="2800" spc="-9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dirty="0" sz="2800" spc="-10">
                <a:solidFill>
                  <a:srgbClr val="44536A"/>
                </a:solidFill>
                <a:latin typeface="Microsoft YaHei"/>
                <a:cs typeface="Microsoft YaHei"/>
              </a:rPr>
              <a:t>Intro</a:t>
            </a:r>
            <a:endParaRPr sz="28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20">
                <a:solidFill>
                  <a:srgbClr val="44536A"/>
                </a:solidFill>
                <a:latin typeface="Microsoft YaHei"/>
                <a:cs typeface="Microsoft YaHei"/>
              </a:rPr>
              <a:t>JavaFX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58656" y="4148137"/>
            <a:ext cx="3133725" cy="2710180"/>
          </a:xfrm>
          <a:custGeom>
            <a:avLst/>
            <a:gdLst/>
            <a:ahLst/>
            <a:cxnLst/>
            <a:rect l="l" t="t" r="r" b="b"/>
            <a:pathLst>
              <a:path w="3133725" h="2710179">
                <a:moveTo>
                  <a:pt x="3133344" y="281787"/>
                </a:moveTo>
                <a:lnTo>
                  <a:pt x="3133331" y="281597"/>
                </a:lnTo>
                <a:lnTo>
                  <a:pt x="3133331" y="246951"/>
                </a:lnTo>
                <a:lnTo>
                  <a:pt x="3133331" y="0"/>
                </a:lnTo>
                <a:lnTo>
                  <a:pt x="2822829" y="45021"/>
                </a:lnTo>
                <a:lnTo>
                  <a:pt x="2772918" y="55156"/>
                </a:lnTo>
                <a:lnTo>
                  <a:pt x="2723197" y="66014"/>
                </a:lnTo>
                <a:lnTo>
                  <a:pt x="2673654" y="77571"/>
                </a:lnTo>
                <a:lnTo>
                  <a:pt x="2624315" y="89839"/>
                </a:lnTo>
                <a:lnTo>
                  <a:pt x="2575179" y="102806"/>
                </a:lnTo>
                <a:lnTo>
                  <a:pt x="2526258" y="116459"/>
                </a:lnTo>
                <a:lnTo>
                  <a:pt x="2477566" y="130810"/>
                </a:lnTo>
                <a:lnTo>
                  <a:pt x="2429103" y="145834"/>
                </a:lnTo>
                <a:lnTo>
                  <a:pt x="2380894" y="161518"/>
                </a:lnTo>
                <a:lnTo>
                  <a:pt x="2332952" y="177888"/>
                </a:lnTo>
                <a:lnTo>
                  <a:pt x="2285276" y="194906"/>
                </a:lnTo>
                <a:lnTo>
                  <a:pt x="2237867" y="212585"/>
                </a:lnTo>
                <a:lnTo>
                  <a:pt x="2190762" y="230911"/>
                </a:lnTo>
                <a:lnTo>
                  <a:pt x="2143950" y="249872"/>
                </a:lnTo>
                <a:lnTo>
                  <a:pt x="2097443" y="269468"/>
                </a:lnTo>
                <a:lnTo>
                  <a:pt x="2051265" y="289687"/>
                </a:lnTo>
                <a:lnTo>
                  <a:pt x="2005406" y="310540"/>
                </a:lnTo>
                <a:lnTo>
                  <a:pt x="1959902" y="332003"/>
                </a:lnTo>
                <a:lnTo>
                  <a:pt x="1914740" y="354076"/>
                </a:lnTo>
                <a:lnTo>
                  <a:pt x="1869948" y="376745"/>
                </a:lnTo>
                <a:lnTo>
                  <a:pt x="1824367" y="400583"/>
                </a:lnTo>
                <a:lnTo>
                  <a:pt x="1779168" y="425018"/>
                </a:lnTo>
                <a:lnTo>
                  <a:pt x="1734350" y="450037"/>
                </a:lnTo>
                <a:lnTo>
                  <a:pt x="1689912" y="475640"/>
                </a:lnTo>
                <a:lnTo>
                  <a:pt x="1645869" y="501827"/>
                </a:lnTo>
                <a:lnTo>
                  <a:pt x="1602244" y="528599"/>
                </a:lnTo>
                <a:lnTo>
                  <a:pt x="1559039" y="555942"/>
                </a:lnTo>
                <a:lnTo>
                  <a:pt x="1516265" y="583857"/>
                </a:lnTo>
                <a:lnTo>
                  <a:pt x="1473936" y="612343"/>
                </a:lnTo>
                <a:lnTo>
                  <a:pt x="1432052" y="641388"/>
                </a:lnTo>
                <a:lnTo>
                  <a:pt x="1390637" y="670979"/>
                </a:lnTo>
                <a:lnTo>
                  <a:pt x="1349692" y="701141"/>
                </a:lnTo>
                <a:lnTo>
                  <a:pt x="1309243" y="731837"/>
                </a:lnTo>
                <a:lnTo>
                  <a:pt x="1276769" y="757262"/>
                </a:lnTo>
                <a:lnTo>
                  <a:pt x="1244536" y="782891"/>
                </a:lnTo>
                <a:lnTo>
                  <a:pt x="1212583" y="808812"/>
                </a:lnTo>
                <a:lnTo>
                  <a:pt x="1165212" y="848233"/>
                </a:lnTo>
                <a:lnTo>
                  <a:pt x="1103426" y="902208"/>
                </a:lnTo>
                <a:lnTo>
                  <a:pt x="1073035" y="929678"/>
                </a:lnTo>
                <a:lnTo>
                  <a:pt x="1018070" y="980694"/>
                </a:lnTo>
                <a:lnTo>
                  <a:pt x="978814" y="1018425"/>
                </a:lnTo>
                <a:lnTo>
                  <a:pt x="940219" y="1056728"/>
                </a:lnTo>
                <a:lnTo>
                  <a:pt x="902258" y="1095540"/>
                </a:lnTo>
                <a:lnTo>
                  <a:pt x="864870" y="1134833"/>
                </a:lnTo>
                <a:lnTo>
                  <a:pt x="828040" y="1174559"/>
                </a:lnTo>
                <a:lnTo>
                  <a:pt x="794753" y="1211757"/>
                </a:lnTo>
                <a:lnTo>
                  <a:pt x="762025" y="1249349"/>
                </a:lnTo>
                <a:lnTo>
                  <a:pt x="729843" y="1287348"/>
                </a:lnTo>
                <a:lnTo>
                  <a:pt x="698220" y="1325727"/>
                </a:lnTo>
                <a:lnTo>
                  <a:pt x="667156" y="1364475"/>
                </a:lnTo>
                <a:lnTo>
                  <a:pt x="636638" y="1403578"/>
                </a:lnTo>
                <a:lnTo>
                  <a:pt x="606691" y="1443037"/>
                </a:lnTo>
                <a:lnTo>
                  <a:pt x="577291" y="1482839"/>
                </a:lnTo>
                <a:lnTo>
                  <a:pt x="548462" y="1522971"/>
                </a:lnTo>
                <a:lnTo>
                  <a:pt x="520192" y="1563433"/>
                </a:lnTo>
                <a:lnTo>
                  <a:pt x="492493" y="1604187"/>
                </a:lnTo>
                <a:lnTo>
                  <a:pt x="465353" y="1645246"/>
                </a:lnTo>
                <a:lnTo>
                  <a:pt x="438785" y="1686585"/>
                </a:lnTo>
                <a:lnTo>
                  <a:pt x="410730" y="1731746"/>
                </a:lnTo>
                <a:lnTo>
                  <a:pt x="383387" y="1777250"/>
                </a:lnTo>
                <a:lnTo>
                  <a:pt x="356768" y="1823097"/>
                </a:lnTo>
                <a:lnTo>
                  <a:pt x="330885" y="1869287"/>
                </a:lnTo>
                <a:lnTo>
                  <a:pt x="305765" y="1915820"/>
                </a:lnTo>
                <a:lnTo>
                  <a:pt x="281432" y="1962683"/>
                </a:lnTo>
                <a:lnTo>
                  <a:pt x="257556" y="2009749"/>
                </a:lnTo>
                <a:lnTo>
                  <a:pt x="234569" y="2057133"/>
                </a:lnTo>
                <a:lnTo>
                  <a:pt x="212369" y="2104821"/>
                </a:lnTo>
                <a:lnTo>
                  <a:pt x="190919" y="2152777"/>
                </a:lnTo>
                <a:lnTo>
                  <a:pt x="170141" y="2200948"/>
                </a:lnTo>
                <a:lnTo>
                  <a:pt x="149987" y="2249297"/>
                </a:lnTo>
                <a:lnTo>
                  <a:pt x="130556" y="2297900"/>
                </a:lnTo>
                <a:lnTo>
                  <a:pt x="111899" y="2346744"/>
                </a:lnTo>
                <a:lnTo>
                  <a:pt x="94030" y="2395804"/>
                </a:lnTo>
                <a:lnTo>
                  <a:pt x="76936" y="2445093"/>
                </a:lnTo>
                <a:lnTo>
                  <a:pt x="60629" y="2494584"/>
                </a:lnTo>
                <a:lnTo>
                  <a:pt x="45110" y="2544267"/>
                </a:lnTo>
                <a:lnTo>
                  <a:pt x="30378" y="2594140"/>
                </a:lnTo>
                <a:lnTo>
                  <a:pt x="16433" y="2644190"/>
                </a:lnTo>
                <a:lnTo>
                  <a:pt x="3302" y="2694406"/>
                </a:lnTo>
                <a:lnTo>
                  <a:pt x="0" y="2709862"/>
                </a:lnTo>
                <a:lnTo>
                  <a:pt x="16764" y="2709862"/>
                </a:lnTo>
                <a:lnTo>
                  <a:pt x="28905" y="2709862"/>
                </a:lnTo>
                <a:lnTo>
                  <a:pt x="774052" y="2709862"/>
                </a:lnTo>
                <a:lnTo>
                  <a:pt x="800481" y="2641549"/>
                </a:lnTo>
                <a:lnTo>
                  <a:pt x="819670" y="2599207"/>
                </a:lnTo>
                <a:lnTo>
                  <a:pt x="839914" y="2556992"/>
                </a:lnTo>
                <a:lnTo>
                  <a:pt x="861199" y="2514930"/>
                </a:lnTo>
                <a:lnTo>
                  <a:pt x="883539" y="2473007"/>
                </a:lnTo>
                <a:lnTo>
                  <a:pt x="906678" y="2431719"/>
                </a:lnTo>
                <a:lnTo>
                  <a:pt x="930884" y="2390635"/>
                </a:lnTo>
                <a:lnTo>
                  <a:pt x="956106" y="2349741"/>
                </a:lnTo>
                <a:lnTo>
                  <a:pt x="982345" y="2309101"/>
                </a:lnTo>
                <a:lnTo>
                  <a:pt x="1009573" y="2268702"/>
                </a:lnTo>
                <a:lnTo>
                  <a:pt x="1037793" y="2228583"/>
                </a:lnTo>
                <a:lnTo>
                  <a:pt x="1066965" y="2188743"/>
                </a:lnTo>
                <a:lnTo>
                  <a:pt x="1097089" y="2149221"/>
                </a:lnTo>
                <a:lnTo>
                  <a:pt x="1128141" y="2110041"/>
                </a:lnTo>
                <a:lnTo>
                  <a:pt x="1160106" y="2071192"/>
                </a:lnTo>
                <a:lnTo>
                  <a:pt x="1192974" y="2032723"/>
                </a:lnTo>
                <a:lnTo>
                  <a:pt x="1226718" y="1994636"/>
                </a:lnTo>
                <a:lnTo>
                  <a:pt x="1261414" y="1956879"/>
                </a:lnTo>
                <a:lnTo>
                  <a:pt x="1296797" y="1919719"/>
                </a:lnTo>
                <a:lnTo>
                  <a:pt x="1333080" y="1882914"/>
                </a:lnTo>
                <a:lnTo>
                  <a:pt x="1370190" y="1846580"/>
                </a:lnTo>
                <a:lnTo>
                  <a:pt x="1408112" y="1810740"/>
                </a:lnTo>
                <a:lnTo>
                  <a:pt x="1446796" y="1775396"/>
                </a:lnTo>
                <a:lnTo>
                  <a:pt x="1486268" y="1740573"/>
                </a:lnTo>
                <a:lnTo>
                  <a:pt x="1526476" y="1706308"/>
                </a:lnTo>
                <a:lnTo>
                  <a:pt x="1567434" y="1672590"/>
                </a:lnTo>
                <a:lnTo>
                  <a:pt x="1605483" y="1642275"/>
                </a:lnTo>
                <a:lnTo>
                  <a:pt x="1644154" y="1612430"/>
                </a:lnTo>
                <a:lnTo>
                  <a:pt x="1683397" y="1583067"/>
                </a:lnTo>
                <a:lnTo>
                  <a:pt x="1723199" y="1554200"/>
                </a:lnTo>
                <a:lnTo>
                  <a:pt x="1763560" y="1525828"/>
                </a:lnTo>
                <a:lnTo>
                  <a:pt x="1804454" y="1497977"/>
                </a:lnTo>
                <a:lnTo>
                  <a:pt x="1845843" y="1470660"/>
                </a:lnTo>
                <a:lnTo>
                  <a:pt x="1887728" y="1443875"/>
                </a:lnTo>
                <a:lnTo>
                  <a:pt x="1930082" y="1417637"/>
                </a:lnTo>
                <a:lnTo>
                  <a:pt x="1972906" y="1391958"/>
                </a:lnTo>
                <a:lnTo>
                  <a:pt x="2016150" y="1366837"/>
                </a:lnTo>
                <a:lnTo>
                  <a:pt x="2059813" y="1342301"/>
                </a:lnTo>
                <a:lnTo>
                  <a:pt x="2103882" y="1318361"/>
                </a:lnTo>
                <a:lnTo>
                  <a:pt x="2148319" y="1295019"/>
                </a:lnTo>
                <a:lnTo>
                  <a:pt x="2193125" y="1272273"/>
                </a:lnTo>
                <a:lnTo>
                  <a:pt x="2238273" y="1250162"/>
                </a:lnTo>
                <a:lnTo>
                  <a:pt x="2283739" y="1228674"/>
                </a:lnTo>
                <a:lnTo>
                  <a:pt x="2329523" y="1207833"/>
                </a:lnTo>
                <a:lnTo>
                  <a:pt x="2375585" y="1187640"/>
                </a:lnTo>
                <a:lnTo>
                  <a:pt x="2421915" y="1168107"/>
                </a:lnTo>
                <a:lnTo>
                  <a:pt x="2468499" y="1149261"/>
                </a:lnTo>
                <a:lnTo>
                  <a:pt x="2515324" y="1131087"/>
                </a:lnTo>
                <a:lnTo>
                  <a:pt x="2562352" y="1113599"/>
                </a:lnTo>
                <a:lnTo>
                  <a:pt x="2612313" y="1095883"/>
                </a:lnTo>
                <a:lnTo>
                  <a:pt x="2662504" y="1078928"/>
                </a:lnTo>
                <a:lnTo>
                  <a:pt x="2712897" y="1062761"/>
                </a:lnTo>
                <a:lnTo>
                  <a:pt x="2763482" y="1047394"/>
                </a:lnTo>
                <a:lnTo>
                  <a:pt x="2814231" y="1032814"/>
                </a:lnTo>
                <a:lnTo>
                  <a:pt x="2865107" y="1019022"/>
                </a:lnTo>
                <a:lnTo>
                  <a:pt x="2916097" y="1006043"/>
                </a:lnTo>
                <a:lnTo>
                  <a:pt x="2967190" y="993863"/>
                </a:lnTo>
                <a:lnTo>
                  <a:pt x="3018345" y="982497"/>
                </a:lnTo>
                <a:lnTo>
                  <a:pt x="3069539" y="971956"/>
                </a:lnTo>
                <a:lnTo>
                  <a:pt x="3120771" y="962215"/>
                </a:lnTo>
                <a:lnTo>
                  <a:pt x="3133344" y="960526"/>
                </a:lnTo>
                <a:lnTo>
                  <a:pt x="3133344" y="281787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874" y="0"/>
            <a:ext cx="12198540" cy="68722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4286" y="2444242"/>
            <a:ext cx="6584950" cy="121412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493520" marR="5080" indent="-1481455">
              <a:lnSpc>
                <a:spcPts val="4430"/>
              </a:lnSpc>
              <a:spcBef>
                <a:spcPts val="660"/>
              </a:spcBef>
            </a:pPr>
            <a:r>
              <a:rPr dirty="0" sz="4100">
                <a:solidFill>
                  <a:srgbClr val="FFFFFF"/>
                </a:solidFill>
                <a:latin typeface="Yu Gothic UI Light"/>
                <a:cs typeface="Yu Gothic UI Light"/>
              </a:rPr>
              <a:t>How </a:t>
            </a:r>
            <a:r>
              <a:rPr dirty="0" sz="4100" spc="-5">
                <a:solidFill>
                  <a:srgbClr val="FFFFFF"/>
                </a:solidFill>
                <a:latin typeface="Yu Gothic UI Light"/>
                <a:cs typeface="Yu Gothic UI Light"/>
              </a:rPr>
              <a:t>do devices </a:t>
            </a:r>
            <a:r>
              <a:rPr dirty="0" sz="4100">
                <a:solidFill>
                  <a:srgbClr val="FFFFFF"/>
                </a:solidFill>
                <a:latin typeface="Yu Gothic UI Light"/>
                <a:cs typeface="Yu Gothic UI Light"/>
              </a:rPr>
              <a:t>communicate </a:t>
            </a:r>
            <a:r>
              <a:rPr dirty="0" sz="4100" spc="-1110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4100">
                <a:solidFill>
                  <a:srgbClr val="FFFFFF"/>
                </a:solidFill>
                <a:latin typeface="Yu Gothic UI Light"/>
                <a:cs typeface="Yu Gothic UI Light"/>
              </a:rPr>
              <a:t>with</a:t>
            </a:r>
            <a:r>
              <a:rPr dirty="0" sz="4100" spc="-10">
                <a:solidFill>
                  <a:srgbClr val="FFFFFF"/>
                </a:solidFill>
                <a:latin typeface="Yu Gothic UI Light"/>
                <a:cs typeface="Yu Gothic UI Light"/>
              </a:rPr>
              <a:t> </a:t>
            </a:r>
            <a:r>
              <a:rPr dirty="0" sz="4100">
                <a:solidFill>
                  <a:srgbClr val="FFFFFF"/>
                </a:solidFill>
                <a:latin typeface="Yu Gothic UI Light"/>
                <a:cs typeface="Yu Gothic UI Light"/>
              </a:rPr>
              <a:t>each</a:t>
            </a:r>
            <a:r>
              <a:rPr dirty="0" sz="4100" spc="-5">
                <a:solidFill>
                  <a:srgbClr val="FFFFFF"/>
                </a:solidFill>
                <a:latin typeface="Yu Gothic UI Light"/>
                <a:cs typeface="Yu Gothic UI Light"/>
              </a:rPr>
              <a:t> other?</a:t>
            </a:r>
            <a:endParaRPr sz="4100">
              <a:latin typeface="Yu Gothic UI Light"/>
              <a:cs typeface="Yu Gothic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7861" y="387553"/>
            <a:ext cx="1879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8134" y="6482283"/>
            <a:ext cx="1397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dirty="0" sz="1200" spc="-15">
                <a:solidFill>
                  <a:srgbClr val="888888"/>
                </a:solidFill>
                <a:latin typeface="Tahoma"/>
                <a:cs typeface="Tahoma"/>
              </a:rPr>
              <a:t>A</a:t>
            </a:r>
            <a:r>
              <a:rPr dirty="0" sz="1200" spc="55">
                <a:solidFill>
                  <a:srgbClr val="888888"/>
                </a:solidFill>
                <a:latin typeface="Tahoma"/>
                <a:cs typeface="Tahoma"/>
              </a:rPr>
              <a:t>O</a:t>
            </a:r>
            <a:r>
              <a:rPr dirty="0" sz="1200" spc="-5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888888"/>
                </a:solidFill>
                <a:latin typeface="Tahoma"/>
                <a:cs typeface="Tahoma"/>
              </a:rPr>
              <a:t>Yi</a:t>
            </a:r>
            <a:r>
              <a:rPr dirty="0" sz="1200" spc="-20">
                <a:solidFill>
                  <a:srgbClr val="888888"/>
                </a:solidFill>
                <a:latin typeface="Tahoma"/>
                <a:cs typeface="Tahoma"/>
              </a:rPr>
              <a:t>d</a:t>
            </a:r>
            <a:r>
              <a:rPr dirty="0" sz="1200" spc="-15">
                <a:solidFill>
                  <a:srgbClr val="888888"/>
                </a:solidFill>
                <a:latin typeface="Tahoma"/>
                <a:cs typeface="Tahoma"/>
              </a:rPr>
              <a:t>a@</a:t>
            </a:r>
            <a:r>
              <a:rPr dirty="0" sz="1200" spc="-15">
                <a:solidFill>
                  <a:srgbClr val="888888"/>
                </a:solidFill>
                <a:latin typeface="Tahoma"/>
                <a:cs typeface="Tahoma"/>
              </a:rPr>
              <a:t>S</a:t>
            </a:r>
            <a:r>
              <a:rPr dirty="0" sz="1200" spc="10">
                <a:solidFill>
                  <a:srgbClr val="888888"/>
                </a:solidFill>
                <a:latin typeface="Tahoma"/>
                <a:cs typeface="Tahoma"/>
              </a:rPr>
              <a:t>U</a:t>
            </a:r>
            <a:r>
              <a:rPr dirty="0" sz="1200" spc="-60">
                <a:solidFill>
                  <a:srgbClr val="888888"/>
                </a:solidFill>
                <a:latin typeface="Tahoma"/>
                <a:cs typeface="Tahoma"/>
              </a:rPr>
              <a:t>S</a:t>
            </a:r>
            <a:r>
              <a:rPr dirty="0" sz="1200" spc="-30">
                <a:solidFill>
                  <a:srgbClr val="888888"/>
                </a:solidFill>
                <a:latin typeface="Tahoma"/>
                <a:cs typeface="Tahoma"/>
              </a:rPr>
              <a:t>TECH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499110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</a:t>
            </a:r>
            <a:r>
              <a:rPr dirty="0" spc="-105"/>
              <a:t> </a:t>
            </a:r>
            <a:r>
              <a:rPr dirty="0" spc="-1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4821" y="2213229"/>
            <a:ext cx="6267450" cy="387794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5">
                <a:latin typeface="Microsoft YaHei"/>
                <a:cs typeface="Microsoft YaHei"/>
              </a:rPr>
              <a:t> network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protocol </a:t>
            </a:r>
            <a:r>
              <a:rPr dirty="0" sz="2000">
                <a:latin typeface="Microsoft YaHei"/>
                <a:cs typeface="Microsoft YaHei"/>
              </a:rPr>
              <a:t>(网络协议) </a:t>
            </a:r>
            <a:r>
              <a:rPr dirty="0" sz="2000" spc="-5">
                <a:latin typeface="Microsoft YaHei"/>
                <a:cs typeface="Microsoft YaHei"/>
              </a:rPr>
              <a:t>is </a:t>
            </a:r>
            <a:r>
              <a:rPr dirty="0" sz="2000">
                <a:latin typeface="Microsoft YaHei"/>
                <a:cs typeface="Microsoft YaHei"/>
              </a:rPr>
              <a:t>a </a:t>
            </a:r>
            <a:r>
              <a:rPr dirty="0" sz="2000" spc="-5">
                <a:latin typeface="Microsoft YaHei"/>
                <a:cs typeface="Microsoft YaHei"/>
              </a:rPr>
              <a:t>set </a:t>
            </a:r>
            <a:r>
              <a:rPr dirty="0" sz="2000" spc="-25">
                <a:latin typeface="Microsoft YaHei"/>
                <a:cs typeface="Microsoft YaHei"/>
              </a:rPr>
              <a:t>of 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established </a:t>
            </a:r>
            <a:r>
              <a:rPr dirty="0" sz="2000">
                <a:latin typeface="Microsoft YaHei"/>
                <a:cs typeface="Microsoft YaHei"/>
              </a:rPr>
              <a:t>rules </a:t>
            </a:r>
            <a:r>
              <a:rPr dirty="0" sz="2000" spc="-5">
                <a:latin typeface="Microsoft YaHei"/>
                <a:cs typeface="Microsoft YaHei"/>
              </a:rPr>
              <a:t>that dictate </a:t>
            </a:r>
            <a:r>
              <a:rPr dirty="0" sz="2000">
                <a:latin typeface="Microsoft YaHei"/>
                <a:cs typeface="Microsoft YaHei"/>
              </a:rPr>
              <a:t>how </a:t>
            </a:r>
            <a:r>
              <a:rPr dirty="0" sz="2000" spc="-10">
                <a:latin typeface="Microsoft YaHei"/>
                <a:cs typeface="Microsoft YaHei"/>
              </a:rPr>
              <a:t>to </a:t>
            </a:r>
            <a:r>
              <a:rPr dirty="0" sz="2000">
                <a:latin typeface="Microsoft YaHei"/>
                <a:cs typeface="Microsoft YaHei"/>
              </a:rPr>
              <a:t>format, 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transmit </a:t>
            </a:r>
            <a:r>
              <a:rPr dirty="0" sz="2000">
                <a:latin typeface="Microsoft YaHei"/>
                <a:cs typeface="Microsoft YaHei"/>
              </a:rPr>
              <a:t>and </a:t>
            </a:r>
            <a:r>
              <a:rPr dirty="0" sz="2000" spc="-10">
                <a:latin typeface="Microsoft YaHei"/>
                <a:cs typeface="Microsoft YaHei"/>
              </a:rPr>
              <a:t>receive </a:t>
            </a:r>
            <a:r>
              <a:rPr dirty="0" sz="2000" spc="-5">
                <a:latin typeface="Microsoft YaHei"/>
                <a:cs typeface="Microsoft YaHei"/>
              </a:rPr>
              <a:t>data </a:t>
            </a:r>
            <a:r>
              <a:rPr dirty="0" sz="2000">
                <a:latin typeface="Microsoft YaHei"/>
                <a:cs typeface="Microsoft YaHei"/>
              </a:rPr>
              <a:t>so </a:t>
            </a:r>
            <a:r>
              <a:rPr dirty="0" sz="2000" spc="-5">
                <a:latin typeface="Microsoft YaHei"/>
                <a:cs typeface="Microsoft YaHei"/>
              </a:rPr>
              <a:t>that computer 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network </a:t>
            </a:r>
            <a:r>
              <a:rPr dirty="0" sz="2000">
                <a:latin typeface="Microsoft YaHei"/>
                <a:cs typeface="Microsoft YaHei"/>
              </a:rPr>
              <a:t>devices </a:t>
            </a:r>
            <a:r>
              <a:rPr dirty="0" sz="2000" spc="-5">
                <a:latin typeface="Microsoft YaHei"/>
                <a:cs typeface="Microsoft YaHei"/>
              </a:rPr>
              <a:t>can communicate, </a:t>
            </a:r>
            <a:r>
              <a:rPr dirty="0" sz="2000" spc="-10">
                <a:latin typeface="Microsoft YaHei"/>
                <a:cs typeface="Microsoft YaHei"/>
              </a:rPr>
              <a:t>regardless </a:t>
            </a:r>
            <a:r>
              <a:rPr dirty="0" sz="2000" spc="-20">
                <a:latin typeface="Microsoft YaHei"/>
                <a:cs typeface="Microsoft YaHei"/>
              </a:rPr>
              <a:t>of 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the </a:t>
            </a:r>
            <a:r>
              <a:rPr dirty="0" sz="2000" spc="-5">
                <a:latin typeface="Microsoft YaHei"/>
                <a:cs typeface="Microsoft YaHei"/>
              </a:rPr>
              <a:t>differences </a:t>
            </a:r>
            <a:r>
              <a:rPr dirty="0" sz="2000">
                <a:latin typeface="Microsoft YaHei"/>
                <a:cs typeface="Microsoft YaHei"/>
              </a:rPr>
              <a:t>in their </a:t>
            </a:r>
            <a:r>
              <a:rPr dirty="0" sz="2000" spc="-5">
                <a:latin typeface="Microsoft YaHei"/>
                <a:cs typeface="Microsoft YaHei"/>
              </a:rPr>
              <a:t>underlying infrastructures,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designs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or </a:t>
            </a:r>
            <a:r>
              <a:rPr dirty="0" sz="2000" spc="-5">
                <a:latin typeface="Microsoft YaHei"/>
                <a:cs typeface="Microsoft YaHei"/>
              </a:rPr>
              <a:t>standards.</a:t>
            </a:r>
            <a:endParaRPr sz="2000">
              <a:latin typeface="Microsoft YaHei"/>
              <a:cs typeface="Microsoft YaHei"/>
            </a:endParaRPr>
          </a:p>
          <a:p>
            <a:pPr marL="241300" marR="55753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14">
                <a:latin typeface="Microsoft YaHei"/>
                <a:cs typeface="Microsoft YaHei"/>
              </a:rPr>
              <a:t>To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successfully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send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and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10">
                <a:latin typeface="Microsoft YaHei"/>
                <a:cs typeface="Microsoft YaHei"/>
              </a:rPr>
              <a:t>receive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information,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devices on both </a:t>
            </a:r>
            <a:r>
              <a:rPr dirty="0" sz="2000" spc="-5">
                <a:latin typeface="Microsoft YaHei"/>
                <a:cs typeface="Microsoft YaHei"/>
              </a:rPr>
              <a:t>sides </a:t>
            </a:r>
            <a:r>
              <a:rPr dirty="0" sz="2000" spc="-20">
                <a:latin typeface="Microsoft YaHei"/>
                <a:cs typeface="Microsoft YaHei"/>
              </a:rPr>
              <a:t>of </a:t>
            </a:r>
            <a:r>
              <a:rPr dirty="0" sz="2000">
                <a:latin typeface="Microsoft YaHei"/>
                <a:cs typeface="Microsoft YaHei"/>
              </a:rPr>
              <a:t>a </a:t>
            </a:r>
            <a:r>
              <a:rPr dirty="0" sz="2000" spc="-5">
                <a:latin typeface="Microsoft YaHei"/>
                <a:cs typeface="Microsoft YaHei"/>
              </a:rPr>
              <a:t>communication 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exchange must </a:t>
            </a:r>
            <a:r>
              <a:rPr dirty="0" sz="2000">
                <a:latin typeface="Microsoft YaHei"/>
                <a:cs typeface="Microsoft YaHei"/>
              </a:rPr>
              <a:t>accept and </a:t>
            </a:r>
            <a:r>
              <a:rPr dirty="0" sz="2000" spc="-5">
                <a:latin typeface="Microsoft YaHei"/>
                <a:cs typeface="Microsoft YaHei"/>
              </a:rPr>
              <a:t>follow protocol 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conventions</a:t>
            </a:r>
            <a:endParaRPr sz="2000">
              <a:latin typeface="Microsoft YaHei"/>
              <a:cs typeface="Microsoft YaHei"/>
            </a:endParaRPr>
          </a:p>
          <a:p>
            <a:pPr algn="just" marL="241300" marR="427990" indent="-228600">
              <a:lnSpc>
                <a:spcPts val="216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latin typeface="Microsoft YaHei"/>
                <a:cs typeface="Microsoft YaHei"/>
              </a:rPr>
              <a:t>Without </a:t>
            </a:r>
            <a:r>
              <a:rPr dirty="0" sz="2000" spc="-5">
                <a:latin typeface="Microsoft YaHei"/>
                <a:cs typeface="Microsoft YaHei"/>
              </a:rPr>
              <a:t>computing protocols, computers </a:t>
            </a:r>
            <a:r>
              <a:rPr dirty="0" sz="2000">
                <a:latin typeface="Microsoft YaHei"/>
                <a:cs typeface="Microsoft YaHei"/>
              </a:rPr>
              <a:t>and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other devices would </a:t>
            </a:r>
            <a:r>
              <a:rPr dirty="0" sz="2000" spc="-5">
                <a:latin typeface="Microsoft YaHei"/>
                <a:cs typeface="Microsoft YaHei"/>
              </a:rPr>
              <a:t>not know </a:t>
            </a:r>
            <a:r>
              <a:rPr dirty="0" sz="2000">
                <a:latin typeface="Microsoft YaHei"/>
                <a:cs typeface="Microsoft YaHei"/>
              </a:rPr>
              <a:t>how </a:t>
            </a:r>
            <a:r>
              <a:rPr dirty="0" sz="2000" spc="-10">
                <a:latin typeface="Microsoft YaHei"/>
                <a:cs typeface="Microsoft YaHei"/>
              </a:rPr>
              <a:t>to </a:t>
            </a:r>
            <a:r>
              <a:rPr dirty="0" sz="2000" spc="-5">
                <a:latin typeface="Microsoft YaHei"/>
                <a:cs typeface="Microsoft YaHei"/>
              </a:rPr>
              <a:t>engage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with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each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30">
                <a:latin typeface="Microsoft YaHei"/>
                <a:cs typeface="Microsoft YaHei"/>
              </a:rPr>
              <a:t>other.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7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 h="0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044821" y="6430162"/>
            <a:ext cx="1526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0081" y="6430162"/>
            <a:ext cx="205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11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911350"/>
          </a:xfrm>
          <a:custGeom>
            <a:avLst/>
            <a:gdLst/>
            <a:ahLst/>
            <a:cxnLst/>
            <a:rect l="l" t="t" r="r" b="b"/>
            <a:pathLst>
              <a:path w="12192000" h="1911350">
                <a:moveTo>
                  <a:pt x="12192000" y="0"/>
                </a:moveTo>
                <a:lnTo>
                  <a:pt x="0" y="0"/>
                </a:lnTo>
                <a:lnTo>
                  <a:pt x="0" y="1911096"/>
                </a:lnTo>
                <a:lnTo>
                  <a:pt x="12192000" y="19110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25551"/>
            <a:ext cx="7341234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Application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 spc="-5">
                <a:solidFill>
                  <a:srgbClr val="FFFFFF"/>
                </a:solidFill>
              </a:rPr>
              <a:t>Layer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Protocols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9462" y="2349449"/>
            <a:ext cx="4845050" cy="381762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331470" marR="77470" indent="-228600">
              <a:lnSpc>
                <a:spcPct val="90000"/>
              </a:lnSpc>
              <a:spcBef>
                <a:spcPts val="360"/>
              </a:spcBef>
              <a:buFont typeface="Arial MT"/>
              <a:buChar char="•"/>
              <a:tabLst>
                <a:tab pos="331470" algn="l"/>
                <a:tab pos="332105" algn="l"/>
              </a:tabLst>
            </a:pPr>
            <a:r>
              <a:rPr dirty="0" sz="2200">
                <a:latin typeface="Microsoft YaHei"/>
                <a:cs typeface="Microsoft YaHei"/>
              </a:rPr>
              <a:t>Each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Internet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application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has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 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different</a:t>
            </a:r>
            <a:r>
              <a:rPr dirty="0" sz="2200" spc="2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application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protocol, </a:t>
            </a:r>
            <a:r>
              <a:rPr dirty="0" sz="2200" spc="-5">
                <a:latin typeface="Microsoft YaHei"/>
                <a:cs typeface="Microsoft YaHei"/>
              </a:rPr>
              <a:t> which describes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how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the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data</a:t>
            </a:r>
            <a:r>
              <a:rPr dirty="0" sz="2200" spc="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for </a:t>
            </a:r>
            <a:r>
              <a:rPr dirty="0" sz="2200" spc="-63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that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>
                <a:latin typeface="Microsoft YaHei"/>
                <a:cs typeface="Microsoft YaHei"/>
              </a:rPr>
              <a:t>particular </a:t>
            </a:r>
            <a:r>
              <a:rPr dirty="0" sz="2200" spc="-5">
                <a:latin typeface="Microsoft YaHei"/>
                <a:cs typeface="Microsoft YaHei"/>
              </a:rPr>
              <a:t>application </a:t>
            </a:r>
            <a:r>
              <a:rPr dirty="0" sz="2200" spc="-15">
                <a:latin typeface="Microsoft YaHei"/>
                <a:cs typeface="Microsoft YaHei"/>
              </a:rPr>
              <a:t>are 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transmitted.</a:t>
            </a:r>
            <a:endParaRPr sz="2200">
              <a:latin typeface="Microsoft YaHei"/>
              <a:cs typeface="Microsoft YaHei"/>
            </a:endParaRPr>
          </a:p>
          <a:p>
            <a:pPr marL="331470" marR="5080" indent="-228600">
              <a:lnSpc>
                <a:spcPts val="2380"/>
              </a:lnSpc>
              <a:spcBef>
                <a:spcPts val="1045"/>
              </a:spcBef>
              <a:buFont typeface="Arial MT"/>
              <a:buChar char="•"/>
              <a:tabLst>
                <a:tab pos="331470" algn="l"/>
                <a:tab pos="332105" algn="l"/>
              </a:tabLst>
            </a:pPr>
            <a:r>
              <a:rPr dirty="0" sz="2200" spc="-5">
                <a:latin typeface="Microsoft YaHei"/>
                <a:cs typeface="Microsoft YaHei"/>
              </a:rPr>
              <a:t>A </a:t>
            </a:r>
            <a:r>
              <a:rPr dirty="0" sz="2200" spc="15">
                <a:latin typeface="Microsoft YaHei"/>
                <a:cs typeface="Microsoft YaHei"/>
              </a:rPr>
              <a:t>port </a:t>
            </a:r>
            <a:r>
              <a:rPr dirty="0" sz="2200" spc="-5">
                <a:latin typeface="Microsoft YaHei"/>
                <a:cs typeface="Microsoft YaHei"/>
              </a:rPr>
              <a:t>number helps a </a:t>
            </a:r>
            <a:r>
              <a:rPr dirty="0" sz="2200" spc="-10">
                <a:latin typeface="Microsoft YaHei"/>
                <a:cs typeface="Microsoft YaHei"/>
              </a:rPr>
              <a:t>computer </a:t>
            </a:r>
            <a:r>
              <a:rPr dirty="0" sz="2200" spc="-5">
                <a:latin typeface="Microsoft YaHei"/>
                <a:cs typeface="Microsoft YaHei"/>
              </a:rPr>
              <a:t> decide</a:t>
            </a:r>
            <a:r>
              <a:rPr dirty="0" sz="2200" spc="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which application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should 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receive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an incoming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piece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25">
                <a:latin typeface="Microsoft YaHei"/>
                <a:cs typeface="Microsoft YaHei"/>
              </a:rPr>
              <a:t>of</a:t>
            </a:r>
            <a:r>
              <a:rPr dirty="0" sz="2200" spc="-5">
                <a:latin typeface="Microsoft YaHei"/>
                <a:cs typeface="Microsoft YaHei"/>
              </a:rPr>
              <a:t> data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10" b="1">
                <a:solidFill>
                  <a:srgbClr val="6FAC46"/>
                </a:solidFill>
                <a:latin typeface="Trebuchet MS"/>
                <a:cs typeface="Trebuchet MS"/>
              </a:rPr>
              <a:t>Well-known</a:t>
            </a:r>
            <a:r>
              <a:rPr dirty="0" sz="1800" spc="-40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20" b="1">
                <a:solidFill>
                  <a:srgbClr val="6FAC46"/>
                </a:solidFill>
                <a:latin typeface="Trebuchet MS"/>
                <a:cs typeface="Trebuchet MS"/>
              </a:rPr>
              <a:t>port</a:t>
            </a:r>
            <a:r>
              <a:rPr dirty="0" sz="1800" spc="-50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20" b="1">
                <a:solidFill>
                  <a:srgbClr val="6FAC46"/>
                </a:solidFill>
                <a:latin typeface="Trebuchet MS"/>
                <a:cs typeface="Trebuchet MS"/>
              </a:rPr>
              <a:t>numbers</a:t>
            </a:r>
            <a:r>
              <a:rPr dirty="0" sz="1800" spc="-50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70" b="1">
                <a:solidFill>
                  <a:srgbClr val="6FAC46"/>
                </a:solidFill>
                <a:latin typeface="Trebuchet MS"/>
                <a:cs typeface="Trebuchet MS"/>
              </a:rPr>
              <a:t>are</a:t>
            </a:r>
            <a:r>
              <a:rPr dirty="0" sz="1800" spc="-45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60" b="1">
                <a:solidFill>
                  <a:srgbClr val="6FAC46"/>
                </a:solidFill>
                <a:latin typeface="Trebuchet MS"/>
                <a:cs typeface="Trebuchet MS"/>
              </a:rPr>
              <a:t>reserved</a:t>
            </a:r>
            <a:r>
              <a:rPr dirty="0" sz="1800" spc="-50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5" b="1">
                <a:solidFill>
                  <a:srgbClr val="6FAC46"/>
                </a:solidFill>
                <a:latin typeface="Trebuchet MS"/>
                <a:cs typeface="Trebuchet MS"/>
              </a:rPr>
              <a:t>and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800" spc="-70" b="1">
                <a:solidFill>
                  <a:srgbClr val="6FAC46"/>
                </a:solidFill>
                <a:latin typeface="Trebuchet MS"/>
                <a:cs typeface="Trebuchet MS"/>
              </a:rPr>
              <a:t>we</a:t>
            </a:r>
            <a:r>
              <a:rPr dirty="0" sz="1800" spc="-50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40" b="1">
                <a:solidFill>
                  <a:srgbClr val="6FAC46"/>
                </a:solidFill>
                <a:latin typeface="Trebuchet MS"/>
                <a:cs typeface="Trebuchet MS"/>
              </a:rPr>
              <a:t>can </a:t>
            </a:r>
            <a:r>
              <a:rPr dirty="0" sz="1800" spc="20" b="1">
                <a:solidFill>
                  <a:srgbClr val="6FAC46"/>
                </a:solidFill>
                <a:latin typeface="Trebuchet MS"/>
                <a:cs typeface="Trebuchet MS"/>
              </a:rPr>
              <a:t>no</a:t>
            </a:r>
            <a:r>
              <a:rPr dirty="0" sz="1800" spc="-70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5" b="1">
                <a:solidFill>
                  <a:srgbClr val="6FAC46"/>
                </a:solidFill>
                <a:latin typeface="Trebuchet MS"/>
                <a:cs typeface="Trebuchet MS"/>
              </a:rPr>
              <a:t>longer</a:t>
            </a:r>
            <a:r>
              <a:rPr dirty="0" sz="1800" spc="-40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6FAC46"/>
                </a:solidFill>
                <a:latin typeface="Trebuchet MS"/>
                <a:cs typeface="Trebuchet MS"/>
              </a:rPr>
              <a:t>use</a:t>
            </a:r>
            <a:r>
              <a:rPr dirty="0" sz="1800" spc="-60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6FAC46"/>
                </a:solidFill>
                <a:latin typeface="Trebuchet MS"/>
                <a:cs typeface="Trebuchet MS"/>
              </a:rPr>
              <a:t>them </a:t>
            </a:r>
            <a:r>
              <a:rPr dirty="0" sz="1800" spc="-30" b="1">
                <a:solidFill>
                  <a:srgbClr val="6FAC46"/>
                </a:solidFill>
                <a:latin typeface="Trebuchet MS"/>
                <a:cs typeface="Trebuchet MS"/>
              </a:rPr>
              <a:t>for</a:t>
            </a:r>
            <a:r>
              <a:rPr dirty="0" sz="1800" spc="-70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45" b="1">
                <a:solidFill>
                  <a:srgbClr val="6FAC46"/>
                </a:solidFill>
                <a:latin typeface="Trebuchet MS"/>
                <a:cs typeface="Trebuchet MS"/>
              </a:rPr>
              <a:t>other</a:t>
            </a:r>
            <a:r>
              <a:rPr dirty="0" sz="1800" spc="-55" b="1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6FAC46"/>
                </a:solidFill>
                <a:latin typeface="Trebuchet MS"/>
                <a:cs typeface="Trebuchet MS"/>
              </a:rPr>
              <a:t>purposes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4858" y="2306457"/>
            <a:ext cx="4963701" cy="387031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347472"/>
            <a:ext cx="11101070" cy="1801495"/>
          </a:xfrm>
          <a:prstGeom prst="rect"/>
          <a:solidFill>
            <a:srgbClr val="404040"/>
          </a:solidFill>
        </p:spPr>
        <p:txBody>
          <a:bodyPr wrap="square" lIns="0" tIns="511175" rIns="0" bIns="0" rtlCol="0" vert="horz">
            <a:spAutoFit/>
          </a:bodyPr>
          <a:lstStyle/>
          <a:p>
            <a:pPr marL="381000">
              <a:lnSpc>
                <a:spcPct val="100000"/>
              </a:lnSpc>
              <a:spcBef>
                <a:spcPts val="4025"/>
              </a:spcBef>
            </a:pPr>
            <a:r>
              <a:rPr dirty="0" spc="20">
                <a:solidFill>
                  <a:srgbClr val="FFFFFF"/>
                </a:solidFill>
              </a:rPr>
              <a:t>HTTP</a:t>
            </a:r>
            <a:r>
              <a:rPr dirty="0" spc="-30">
                <a:solidFill>
                  <a:srgbClr val="FFFFFF"/>
                </a:solidFill>
              </a:rPr>
              <a:t> </a:t>
            </a:r>
            <a:r>
              <a:rPr dirty="0" spc="10">
                <a:solidFill>
                  <a:srgbClr val="FFFFFF"/>
                </a:solidFill>
              </a:rPr>
              <a:t>(Hypertext</a:t>
            </a:r>
            <a:r>
              <a:rPr dirty="0" spc="-35">
                <a:solidFill>
                  <a:srgbClr val="FFFFFF"/>
                </a:solidFill>
              </a:rPr>
              <a:t> </a:t>
            </a:r>
            <a:r>
              <a:rPr dirty="0" spc="-50">
                <a:solidFill>
                  <a:srgbClr val="FFFFFF"/>
                </a:solidFill>
              </a:rPr>
              <a:t>Transfer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Protocol)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0798" y="3732198"/>
            <a:ext cx="4412639" cy="25299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4331" y="2239137"/>
            <a:ext cx="10860405" cy="168338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5">
                <a:latin typeface="Microsoft YaHei"/>
                <a:cs typeface="Microsoft YaHei"/>
              </a:rPr>
              <a:t>HTTP </a:t>
            </a:r>
            <a:r>
              <a:rPr dirty="0" sz="2000" spc="-5">
                <a:latin typeface="Microsoft YaHei"/>
                <a:cs typeface="Microsoft YaHei"/>
              </a:rPr>
              <a:t>is </a:t>
            </a:r>
            <a:r>
              <a:rPr dirty="0" sz="2000">
                <a:latin typeface="Microsoft YaHei"/>
                <a:cs typeface="Microsoft YaHei"/>
              </a:rPr>
              <a:t>a </a:t>
            </a:r>
            <a:r>
              <a:rPr dirty="0" sz="2000" spc="-5">
                <a:latin typeface="Microsoft YaHei"/>
                <a:cs typeface="Microsoft YaHei"/>
              </a:rPr>
              <a:t>protocol </a:t>
            </a:r>
            <a:r>
              <a:rPr dirty="0" sz="2000">
                <a:latin typeface="Microsoft YaHei"/>
                <a:cs typeface="Microsoft YaHei"/>
              </a:rPr>
              <a:t>for </a:t>
            </a:r>
            <a:r>
              <a:rPr dirty="0" sz="2000" spc="-5">
                <a:latin typeface="Microsoft YaHei"/>
                <a:cs typeface="Microsoft YaHei"/>
              </a:rPr>
              <a:t>fetching </a:t>
            </a:r>
            <a:r>
              <a:rPr dirty="0" sz="2000" spc="-10">
                <a:latin typeface="Microsoft YaHei"/>
                <a:cs typeface="Microsoft YaHei"/>
              </a:rPr>
              <a:t>resources </a:t>
            </a:r>
            <a:r>
              <a:rPr dirty="0" sz="2000">
                <a:latin typeface="Microsoft YaHei"/>
                <a:cs typeface="Microsoft YaHei"/>
              </a:rPr>
              <a:t>such as </a:t>
            </a:r>
            <a:r>
              <a:rPr dirty="0" sz="2000" spc="-5">
                <a:latin typeface="Microsoft YaHei"/>
                <a:cs typeface="Microsoft YaHei"/>
              </a:rPr>
              <a:t>HTML </a:t>
            </a:r>
            <a:r>
              <a:rPr dirty="0" sz="2000">
                <a:latin typeface="Microsoft YaHei"/>
                <a:cs typeface="Microsoft YaHei"/>
              </a:rPr>
              <a:t>documents. It </a:t>
            </a:r>
            <a:r>
              <a:rPr dirty="0" sz="2000" spc="-5">
                <a:latin typeface="Microsoft YaHei"/>
                <a:cs typeface="Microsoft YaHei"/>
              </a:rPr>
              <a:t>is the </a:t>
            </a:r>
            <a:r>
              <a:rPr dirty="0" sz="2000">
                <a:latin typeface="Microsoft YaHei"/>
                <a:cs typeface="Microsoft YaHei"/>
              </a:rPr>
              <a:t>foundation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 spc="-20">
                <a:latin typeface="Microsoft YaHei"/>
                <a:cs typeface="Microsoft YaHei"/>
              </a:rPr>
              <a:t>of </a:t>
            </a:r>
            <a:r>
              <a:rPr dirty="0" sz="2000">
                <a:latin typeface="Microsoft YaHei"/>
                <a:cs typeface="Microsoft YaHei"/>
              </a:rPr>
              <a:t>any</a:t>
            </a:r>
            <a:r>
              <a:rPr dirty="0" sz="2000" spc="-5">
                <a:latin typeface="Microsoft YaHei"/>
                <a:cs typeface="Microsoft YaHei"/>
              </a:rPr>
              <a:t> data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exchange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on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the </a:t>
            </a:r>
            <a:r>
              <a:rPr dirty="0" sz="2000" spc="-20">
                <a:latin typeface="Microsoft YaHei"/>
                <a:cs typeface="Microsoft YaHei"/>
              </a:rPr>
              <a:t>Web</a:t>
            </a:r>
            <a:endParaRPr sz="2000">
              <a:latin typeface="Microsoft YaHei"/>
              <a:cs typeface="Microsoft YaHei"/>
            </a:endParaRPr>
          </a:p>
          <a:p>
            <a:pPr marL="241300" marR="389890" indent="-228600">
              <a:lnSpc>
                <a:spcPts val="2160"/>
              </a:lnSpc>
              <a:spcBef>
                <a:spcPts val="10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Microsoft YaHei"/>
                <a:cs typeface="Microsoft YaHei"/>
              </a:rPr>
              <a:t>It </a:t>
            </a:r>
            <a:r>
              <a:rPr dirty="0" sz="2000" spc="-5">
                <a:latin typeface="Microsoft YaHei"/>
                <a:cs typeface="Microsoft YaHei"/>
              </a:rPr>
              <a:t>is </a:t>
            </a:r>
            <a:r>
              <a:rPr dirty="0" sz="2000">
                <a:latin typeface="Microsoft YaHei"/>
                <a:cs typeface="Microsoft YaHei"/>
              </a:rPr>
              <a:t>a </a:t>
            </a:r>
            <a:r>
              <a:rPr dirty="0" sz="2000" spc="-5">
                <a:latin typeface="Microsoft YaHei"/>
                <a:cs typeface="Microsoft YaHei"/>
              </a:rPr>
              <a:t>client-server protocol, </a:t>
            </a:r>
            <a:r>
              <a:rPr dirty="0" sz="2000">
                <a:latin typeface="Microsoft YaHei"/>
                <a:cs typeface="Microsoft YaHei"/>
              </a:rPr>
              <a:t>which </a:t>
            </a:r>
            <a:r>
              <a:rPr dirty="0" sz="2000" spc="-5">
                <a:latin typeface="Microsoft YaHei"/>
                <a:cs typeface="Microsoft YaHei"/>
              </a:rPr>
              <a:t>means requests </a:t>
            </a:r>
            <a:r>
              <a:rPr dirty="0" sz="2000" spc="-10">
                <a:latin typeface="Microsoft YaHei"/>
                <a:cs typeface="Microsoft YaHei"/>
              </a:rPr>
              <a:t>are </a:t>
            </a:r>
            <a:r>
              <a:rPr dirty="0" sz="2000" spc="-5">
                <a:latin typeface="Microsoft YaHei"/>
                <a:cs typeface="Microsoft YaHei"/>
              </a:rPr>
              <a:t>initiated </a:t>
            </a:r>
            <a:r>
              <a:rPr dirty="0" sz="2000">
                <a:latin typeface="Microsoft YaHei"/>
                <a:cs typeface="Microsoft YaHei"/>
              </a:rPr>
              <a:t>by </a:t>
            </a:r>
            <a:r>
              <a:rPr dirty="0" sz="2000" spc="-5">
                <a:latin typeface="Microsoft YaHei"/>
                <a:cs typeface="Microsoft YaHei"/>
              </a:rPr>
              <a:t>the client, usually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the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4471C4"/>
                </a:solidFill>
                <a:latin typeface="Microsoft YaHei"/>
                <a:cs typeface="Microsoft YaHei"/>
              </a:rPr>
              <a:t>web</a:t>
            </a:r>
            <a:r>
              <a:rPr dirty="0" sz="2000" spc="-15">
                <a:solidFill>
                  <a:srgbClr val="4471C4"/>
                </a:solidFill>
                <a:latin typeface="Microsoft YaHei"/>
                <a:cs typeface="Microsoft YaHei"/>
              </a:rPr>
              <a:t> </a:t>
            </a:r>
            <a:r>
              <a:rPr dirty="0" sz="2000" spc="-25">
                <a:solidFill>
                  <a:srgbClr val="4471C4"/>
                </a:solidFill>
                <a:latin typeface="Microsoft YaHei"/>
                <a:cs typeface="Microsoft YaHei"/>
              </a:rPr>
              <a:t>browser</a:t>
            </a:r>
            <a:r>
              <a:rPr dirty="0" sz="2000" spc="-25">
                <a:latin typeface="Microsoft YaHei"/>
                <a:cs typeface="Microsoft YaHei"/>
              </a:rPr>
              <a:t>.</a:t>
            </a:r>
            <a:endParaRPr sz="20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20">
                <a:solidFill>
                  <a:srgbClr val="4471C4"/>
                </a:solidFill>
                <a:latin typeface="Microsoft YaHei"/>
                <a:cs typeface="Microsoft YaHei"/>
              </a:rPr>
              <a:t>Web</a:t>
            </a:r>
            <a:r>
              <a:rPr dirty="0" sz="2000" spc="-25">
                <a:solidFill>
                  <a:srgbClr val="4471C4"/>
                </a:solidFill>
                <a:latin typeface="Microsoft YaHei"/>
                <a:cs typeface="Microsoft YaHei"/>
              </a:rPr>
              <a:t> </a:t>
            </a:r>
            <a:r>
              <a:rPr dirty="0" sz="2000" spc="10">
                <a:solidFill>
                  <a:srgbClr val="4471C4"/>
                </a:solidFill>
                <a:latin typeface="Microsoft YaHei"/>
                <a:cs typeface="Microsoft YaHei"/>
              </a:rPr>
              <a:t>server</a:t>
            </a:r>
            <a:r>
              <a:rPr dirty="0" sz="2000" spc="-5">
                <a:solidFill>
                  <a:srgbClr val="4471C4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responds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with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an</a:t>
            </a:r>
            <a:r>
              <a:rPr dirty="0" sz="2000">
                <a:latin typeface="Microsoft YaHei"/>
                <a:cs typeface="Microsoft YaHei"/>
              </a:rPr>
              <a:t> </a:t>
            </a:r>
            <a:r>
              <a:rPr dirty="0" sz="2000" spc="5">
                <a:latin typeface="Microsoft YaHei"/>
                <a:cs typeface="Microsoft YaHei"/>
              </a:rPr>
              <a:t>HTTP </a:t>
            </a:r>
            <a:r>
              <a:rPr dirty="0" sz="2000" spc="-10">
                <a:latin typeface="Microsoft YaHei"/>
                <a:cs typeface="Microsoft YaHei"/>
              </a:rPr>
              <a:t>response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1245" y="6199123"/>
            <a:ext cx="4179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ahoma"/>
                <a:cs typeface="Tahoma"/>
              </a:rPr>
              <a:t>https://developer.mozilla.org/en-US/docs/Web/HTTP/Overview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096" y="4446481"/>
            <a:ext cx="4192639" cy="16240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100">
                <a:solidFill>
                  <a:srgbClr val="888888"/>
                </a:solidFill>
                <a:latin typeface="Microsoft YaHei"/>
                <a:cs typeface="Microsoft YaHei"/>
              </a:rPr>
              <a:t>T</a:t>
            </a:r>
            <a:r>
              <a:rPr dirty="0" sz="1200" spc="-20">
                <a:solidFill>
                  <a:srgbClr val="888888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 Y</a:t>
            </a:r>
            <a:r>
              <a:rPr dirty="0" sz="1200">
                <a:solidFill>
                  <a:srgbClr val="888888"/>
                </a:solidFill>
                <a:latin typeface="Microsoft YaHei"/>
                <a:cs typeface="Microsoft YaHei"/>
              </a:rPr>
              <a:t>ida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@S</a:t>
            </a:r>
            <a:r>
              <a:rPr dirty="0" sz="1200" spc="5">
                <a:solidFill>
                  <a:srgbClr val="888888"/>
                </a:solidFill>
                <a:latin typeface="Microsoft YaHei"/>
                <a:cs typeface="Microsoft YaHei"/>
              </a:rPr>
              <a:t>U</a:t>
            </a:r>
            <a:r>
              <a:rPr dirty="0" sz="1200" spc="-5">
                <a:solidFill>
                  <a:srgbClr val="888888"/>
                </a:solidFill>
                <a:latin typeface="Microsoft YaHei"/>
                <a:cs typeface="Microsoft YaHei"/>
              </a:rPr>
              <a:t>STECH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Yida Tao</dc:creator>
  <dc:title>Computer System Design &amp; Application  计算机系统设计与应用A</dc:title>
  <dcterms:created xsi:type="dcterms:W3CDTF">2023-01-12T03:29:20Z</dcterms:created>
  <dcterms:modified xsi:type="dcterms:W3CDTF">2023-01-12T03:29:20Z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2022-11-01T00:00:00Z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2023-01-12T00:00:00Z</vt:filetime>
  </property>
</Properties>
</file>